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2" r:id="rId1"/>
    <p:sldMasterId id="2147483693" r:id="rId2"/>
  </p:sldMasterIdLst>
  <p:notesMasterIdLst>
    <p:notesMasterId r:id="rId18"/>
  </p:notesMasterIdLst>
  <p:sldIdLst>
    <p:sldId id="258" r:id="rId3"/>
    <p:sldId id="264" r:id="rId4"/>
    <p:sldId id="364" r:id="rId5"/>
    <p:sldId id="411" r:id="rId6"/>
    <p:sldId id="398" r:id="rId7"/>
    <p:sldId id="400" r:id="rId8"/>
    <p:sldId id="406" r:id="rId9"/>
    <p:sldId id="407" r:id="rId10"/>
    <p:sldId id="401" r:id="rId11"/>
    <p:sldId id="393" r:id="rId12"/>
    <p:sldId id="412" r:id="rId13"/>
    <p:sldId id="413" r:id="rId14"/>
    <p:sldId id="395" r:id="rId15"/>
    <p:sldId id="402" r:id="rId16"/>
    <p:sldId id="403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  <p15:guide id="3" pos="19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D92E34"/>
    <a:srgbClr val="F3F3F3"/>
    <a:srgbClr val="F0F0F0"/>
    <a:srgbClr val="FFFFFF"/>
    <a:srgbClr val="CC0000"/>
    <a:srgbClr val="626578"/>
    <a:srgbClr val="E86A6A"/>
    <a:srgbClr val="EEEEEE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57" autoAdjust="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  <p:guide pos="19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Skumulowana strata</c:v>
                </c:pt>
              </c:strCache>
            </c:strRef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dPt>
            <c:idx val="19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EB5-4244-BC70-4197825CE794}"/>
              </c:ext>
            </c:extLst>
          </c:dPt>
          <c:cat>
            <c:numRef>
              <c:f>Arkusz1!$A$2:$A$10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Arkusz1!$B$2:$B$10</c:f>
              <c:numCache>
                <c:formatCode>#,##0</c:formatCode>
                <c:ptCount val="9"/>
                <c:pt idx="0">
                  <c:v>415</c:v>
                </c:pt>
                <c:pt idx="1">
                  <c:v>669</c:v>
                </c:pt>
                <c:pt idx="2">
                  <c:v>1066</c:v>
                </c:pt>
                <c:pt idx="3">
                  <c:v>1140</c:v>
                </c:pt>
                <c:pt idx="4">
                  <c:v>1434</c:v>
                </c:pt>
                <c:pt idx="5">
                  <c:v>2322</c:v>
                </c:pt>
                <c:pt idx="6">
                  <c:v>2997</c:v>
                </c:pt>
                <c:pt idx="7">
                  <c:v>4974</c:v>
                </c:pt>
                <c:pt idx="8">
                  <c:v>5318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B5-4244-BC70-4197825CE794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Całkowity udział akcjonariuszy</c:v>
                </c:pt>
              </c:strCache>
            </c:strRef>
          </c:tx>
          <c:spPr>
            <a:solidFill>
              <a:srgbClr val="969696"/>
            </a:solidFill>
            <a:ln>
              <a:noFill/>
            </a:ln>
            <a:effectLst/>
          </c:spPr>
          <c:invertIfNegative val="0"/>
          <c:cat>
            <c:numRef>
              <c:f>Arkusz1!$A$2:$A$10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Arkusz1!$C$2:$C$10</c:f>
              <c:numCache>
                <c:formatCode>General</c:formatCode>
                <c:ptCount val="9"/>
                <c:pt idx="0">
                  <c:v>207</c:v>
                </c:pt>
                <c:pt idx="1">
                  <c:v>224</c:v>
                </c:pt>
                <c:pt idx="2">
                  <c:v>124</c:v>
                </c:pt>
                <c:pt idx="3">
                  <c:v>667</c:v>
                </c:pt>
                <c:pt idx="4">
                  <c:v>912</c:v>
                </c:pt>
                <c:pt idx="5">
                  <c:v>1089</c:v>
                </c:pt>
                <c:pt idx="6">
                  <c:v>4753</c:v>
                </c:pt>
                <c:pt idx="7">
                  <c:v>4237</c:v>
                </c:pt>
                <c:pt idx="8">
                  <c:v>4923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09-4EB4-9023-9D15A10903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31738271"/>
        <c:axId val="1624663503"/>
      </c:barChart>
      <c:catAx>
        <c:axId val="1631738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24663503"/>
        <c:crosses val="autoZero"/>
        <c:auto val="1"/>
        <c:lblAlgn val="ctr"/>
        <c:lblOffset val="100"/>
        <c:noMultiLvlLbl val="0"/>
      </c:catAx>
      <c:valAx>
        <c:axId val="1624663503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317382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18437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4" name="Google Shape;28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30" name="Google Shape;33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7051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0">
              <a:buFont typeface="Arial" panose="020B0604020202020204" pitchFamily="34" charset="0"/>
              <a:buNone/>
            </a:pPr>
            <a:r>
              <a:rPr lang="pl-PL" dirty="0"/>
              <a:t>We </a:t>
            </a:r>
            <a:r>
              <a:rPr lang="pl-PL" dirty="0" err="1"/>
              <a:t>also</a:t>
            </a:r>
            <a:r>
              <a:rPr lang="pl-PL" dirty="0"/>
              <a:t> </a:t>
            </a:r>
            <a:r>
              <a:rPr lang="pl-PL" dirty="0" err="1"/>
              <a:t>calculated</a:t>
            </a:r>
            <a:r>
              <a:rPr lang="pl-PL" dirty="0"/>
              <a:t> </a:t>
            </a:r>
            <a:r>
              <a:rPr lang="pl-PL" dirty="0" err="1"/>
              <a:t>gains</a:t>
            </a:r>
            <a:r>
              <a:rPr lang="pl-PL" dirty="0"/>
              <a:t>/</a:t>
            </a:r>
            <a:r>
              <a:rPr lang="pl-PL" dirty="0" err="1"/>
              <a:t>savings</a:t>
            </a:r>
            <a:r>
              <a:rPr lang="pl-PL" dirty="0"/>
              <a:t> for </a:t>
            </a:r>
            <a:r>
              <a:rPr lang="pl-PL" dirty="0" err="1"/>
              <a:t>polish</a:t>
            </a:r>
            <a:r>
              <a:rPr lang="pl-PL" dirty="0"/>
              <a:t> </a:t>
            </a:r>
            <a:r>
              <a:rPr lang="pl-PL" dirty="0" err="1"/>
              <a:t>logistics</a:t>
            </a:r>
            <a:r>
              <a:rPr lang="pl-PL" dirty="0"/>
              <a:t> </a:t>
            </a:r>
            <a:r>
              <a:rPr lang="pl-PL" dirty="0" err="1"/>
              <a:t>sector</a:t>
            </a:r>
            <a:r>
              <a:rPr lang="pl-PL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err="1"/>
              <a:t>Automated</a:t>
            </a:r>
            <a:r>
              <a:rPr lang="pl-PL" dirty="0"/>
              <a:t> </a:t>
            </a:r>
            <a:r>
              <a:rPr lang="pl-PL" dirty="0" err="1"/>
              <a:t>vehicles</a:t>
            </a:r>
            <a:r>
              <a:rPr lang="pl-PL" dirty="0"/>
              <a:t> =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/>
              <a:t>no </a:t>
            </a:r>
            <a:r>
              <a:rPr lang="pl-PL" dirty="0" err="1"/>
              <a:t>or</a:t>
            </a:r>
            <a:r>
              <a:rPr lang="pl-PL" dirty="0"/>
              <a:t> less </a:t>
            </a:r>
            <a:r>
              <a:rPr lang="pl-PL" dirty="0" err="1"/>
              <a:t>accidents</a:t>
            </a:r>
            <a:r>
              <a:rPr lang="pl-PL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 err="1"/>
              <a:t>more</a:t>
            </a:r>
            <a:r>
              <a:rPr lang="pl-PL" dirty="0"/>
              <a:t> </a:t>
            </a:r>
            <a:r>
              <a:rPr lang="pl-PL" dirty="0" err="1"/>
              <a:t>effective</a:t>
            </a:r>
            <a:r>
              <a:rPr lang="pl-PL" dirty="0"/>
              <a:t> </a:t>
            </a:r>
            <a:r>
              <a:rPr lang="pl-PL" dirty="0" err="1"/>
              <a:t>fuel</a:t>
            </a:r>
            <a:r>
              <a:rPr lang="pl-PL" dirty="0"/>
              <a:t> </a:t>
            </a:r>
            <a:r>
              <a:rPr lang="pl-PL" dirty="0" err="1"/>
              <a:t>consumption</a:t>
            </a:r>
            <a:r>
              <a:rPr lang="pl-PL" dirty="0"/>
              <a:t> (</a:t>
            </a:r>
            <a:r>
              <a:rPr lang="pl-PL" dirty="0" err="1"/>
              <a:t>it’s</a:t>
            </a:r>
            <a:r>
              <a:rPr lang="pl-PL" dirty="0"/>
              <a:t> open </a:t>
            </a:r>
            <a:r>
              <a:rPr lang="pl-PL" dirty="0" err="1"/>
              <a:t>question</a:t>
            </a:r>
            <a:r>
              <a:rPr lang="pl-PL" dirty="0"/>
              <a:t>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automated</a:t>
            </a:r>
            <a:r>
              <a:rPr lang="pl-PL" dirty="0"/>
              <a:t> </a:t>
            </a:r>
            <a:r>
              <a:rPr lang="pl-PL" dirty="0" err="1"/>
              <a:t>vehicles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only</a:t>
            </a:r>
            <a:r>
              <a:rPr lang="pl-PL" dirty="0"/>
              <a:t> be </a:t>
            </a:r>
            <a:r>
              <a:rPr lang="pl-PL" dirty="0" err="1"/>
              <a:t>electric</a:t>
            </a:r>
            <a:r>
              <a:rPr lang="pl-PL" dirty="0"/>
              <a:t>),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/>
              <a:t>no </a:t>
            </a:r>
            <a:r>
              <a:rPr lang="pl-PL" dirty="0" err="1"/>
              <a:t>or</a:t>
            </a:r>
            <a:r>
              <a:rPr lang="pl-PL" dirty="0"/>
              <a:t> less </a:t>
            </a:r>
            <a:r>
              <a:rPr lang="pl-PL" dirty="0" err="1"/>
              <a:t>drivers</a:t>
            </a:r>
            <a:r>
              <a:rPr lang="pl-PL" dirty="0"/>
              <a:t> </a:t>
            </a:r>
            <a:r>
              <a:rPr lang="pl-PL" dirty="0" err="1"/>
              <a:t>needed</a:t>
            </a:r>
            <a:r>
              <a:rPr lang="pl-PL" dirty="0"/>
              <a:t>. </a:t>
            </a:r>
          </a:p>
          <a:p>
            <a:pPr marL="228600" lvl="0" indent="0">
              <a:buFont typeface="Arial" panose="020B0604020202020204" pitchFamily="34" charset="0"/>
              <a:buNone/>
            </a:pPr>
            <a:r>
              <a:rPr lang="pl-PL" dirty="0" err="1"/>
              <a:t>Numbers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based</a:t>
            </a:r>
            <a:r>
              <a:rPr lang="pl-PL" dirty="0"/>
              <a:t> on </a:t>
            </a:r>
            <a:r>
              <a:rPr lang="pl-PL" dirty="0" err="1"/>
              <a:t>actual</a:t>
            </a:r>
            <a:r>
              <a:rPr lang="pl-PL" dirty="0"/>
              <a:t> </a:t>
            </a:r>
            <a:r>
              <a:rPr lang="pl-PL" dirty="0" err="1"/>
              <a:t>costs</a:t>
            </a:r>
            <a:r>
              <a:rPr lang="pl-PL" dirty="0"/>
              <a:t> </a:t>
            </a:r>
            <a:r>
              <a:rPr lang="pl-PL" dirty="0" err="1"/>
              <a:t>multiplied</a:t>
            </a:r>
            <a:r>
              <a:rPr lang="pl-PL" dirty="0"/>
              <a:t> by </a:t>
            </a:r>
            <a:r>
              <a:rPr lang="pl-PL" dirty="0" err="1"/>
              <a:t>estimated</a:t>
            </a:r>
            <a:r>
              <a:rPr lang="pl-PL" dirty="0"/>
              <a:t> % </a:t>
            </a:r>
            <a:r>
              <a:rPr lang="pl-PL" dirty="0" err="1"/>
              <a:t>savings</a:t>
            </a:r>
            <a:r>
              <a:rPr lang="pl-PL" dirty="0"/>
              <a:t>. </a:t>
            </a:r>
          </a:p>
          <a:p>
            <a:pPr marL="228600" lvl="0" indent="0">
              <a:buFont typeface="Arial" panose="020B0604020202020204" pitchFamily="34" charset="0"/>
              <a:buNone/>
            </a:pPr>
            <a:r>
              <a:rPr lang="pl-PL" dirty="0" err="1"/>
              <a:t>However</a:t>
            </a:r>
            <a:r>
              <a:rPr lang="pl-PL" dirty="0"/>
              <a:t>, </a:t>
            </a:r>
            <a:r>
              <a:rPr lang="pl-PL" dirty="0" err="1"/>
              <a:t>what’s</a:t>
            </a:r>
            <a:r>
              <a:rPr lang="pl-PL" dirty="0"/>
              <a:t> </a:t>
            </a:r>
            <a:r>
              <a:rPr lang="pl-PL" dirty="0" err="1"/>
              <a:t>challenging</a:t>
            </a:r>
            <a:r>
              <a:rPr lang="pl-PL" dirty="0"/>
              <a:t> </a:t>
            </a:r>
            <a:r>
              <a:rPr lang="pl-PL" dirty="0" err="1"/>
              <a:t>isthat</a:t>
            </a:r>
            <a:r>
              <a:rPr lang="pl-PL" dirty="0"/>
              <a:t> no one </a:t>
            </a:r>
            <a:r>
              <a:rPr lang="pl-PL" dirty="0" err="1"/>
              <a:t>knows</a:t>
            </a:r>
            <a:r>
              <a:rPr lang="pl-PL" dirty="0"/>
              <a:t> </a:t>
            </a:r>
            <a:r>
              <a:rPr lang="pl-PL" dirty="0" err="1"/>
              <a:t>how</a:t>
            </a:r>
            <a:r>
              <a:rPr lang="pl-PL" dirty="0"/>
              <a:t> the </a:t>
            </a:r>
            <a:r>
              <a:rPr lang="pl-PL" dirty="0" err="1"/>
              <a:t>technology</a:t>
            </a:r>
            <a:r>
              <a:rPr lang="pl-PL" dirty="0"/>
              <a:t> </a:t>
            </a:r>
            <a:r>
              <a:rPr lang="pl-PL" dirty="0" err="1"/>
              <a:t>will</a:t>
            </a:r>
            <a:r>
              <a:rPr lang="pl-PL" dirty="0"/>
              <a:t> </a:t>
            </a:r>
            <a:r>
              <a:rPr lang="pl-PL" dirty="0" err="1"/>
              <a:t>evolve</a:t>
            </a:r>
            <a:r>
              <a:rPr lang="pl-PL" dirty="0"/>
              <a:t>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960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1739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48509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AU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5215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3fb9227a42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g3fb9227a42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AU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1637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AU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9040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0818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3342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4095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0644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0">
              <a:buFont typeface="Arial" panose="020B0604020202020204" pitchFamily="34" charset="0"/>
              <a:buNone/>
            </a:pPr>
            <a:r>
              <a:rPr lang="pl-PL" dirty="0"/>
              <a:t>We </a:t>
            </a:r>
            <a:r>
              <a:rPr lang="pl-PL" dirty="0" err="1"/>
              <a:t>also</a:t>
            </a:r>
            <a:r>
              <a:rPr lang="pl-PL" dirty="0"/>
              <a:t> </a:t>
            </a:r>
            <a:r>
              <a:rPr lang="pl-PL" dirty="0" err="1"/>
              <a:t>calculated</a:t>
            </a:r>
            <a:r>
              <a:rPr lang="pl-PL" dirty="0"/>
              <a:t> </a:t>
            </a:r>
            <a:r>
              <a:rPr lang="pl-PL" dirty="0" err="1"/>
              <a:t>gains</a:t>
            </a:r>
            <a:r>
              <a:rPr lang="pl-PL" dirty="0"/>
              <a:t>/</a:t>
            </a:r>
            <a:r>
              <a:rPr lang="pl-PL" dirty="0" err="1"/>
              <a:t>savings</a:t>
            </a:r>
            <a:r>
              <a:rPr lang="pl-PL" dirty="0"/>
              <a:t> for </a:t>
            </a:r>
            <a:r>
              <a:rPr lang="pl-PL" dirty="0" err="1"/>
              <a:t>polish</a:t>
            </a:r>
            <a:r>
              <a:rPr lang="pl-PL" dirty="0"/>
              <a:t> </a:t>
            </a:r>
            <a:r>
              <a:rPr lang="pl-PL" dirty="0" err="1"/>
              <a:t>logistics</a:t>
            </a:r>
            <a:r>
              <a:rPr lang="pl-PL" dirty="0"/>
              <a:t> </a:t>
            </a:r>
            <a:r>
              <a:rPr lang="pl-PL" dirty="0" err="1"/>
              <a:t>sector</a:t>
            </a:r>
            <a:r>
              <a:rPr lang="pl-PL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err="1"/>
              <a:t>Automated</a:t>
            </a:r>
            <a:r>
              <a:rPr lang="pl-PL" dirty="0"/>
              <a:t> </a:t>
            </a:r>
            <a:r>
              <a:rPr lang="pl-PL" dirty="0" err="1"/>
              <a:t>vehicles</a:t>
            </a:r>
            <a:r>
              <a:rPr lang="pl-PL" dirty="0"/>
              <a:t> =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/>
              <a:t>no </a:t>
            </a:r>
            <a:r>
              <a:rPr lang="pl-PL" dirty="0" err="1"/>
              <a:t>or</a:t>
            </a:r>
            <a:r>
              <a:rPr lang="pl-PL" dirty="0"/>
              <a:t> less </a:t>
            </a:r>
            <a:r>
              <a:rPr lang="pl-PL" dirty="0" err="1"/>
              <a:t>accidents</a:t>
            </a:r>
            <a:r>
              <a:rPr lang="pl-PL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 err="1"/>
              <a:t>more</a:t>
            </a:r>
            <a:r>
              <a:rPr lang="pl-PL" dirty="0"/>
              <a:t> </a:t>
            </a:r>
            <a:r>
              <a:rPr lang="pl-PL" dirty="0" err="1"/>
              <a:t>effective</a:t>
            </a:r>
            <a:r>
              <a:rPr lang="pl-PL" dirty="0"/>
              <a:t> </a:t>
            </a:r>
            <a:r>
              <a:rPr lang="pl-PL" dirty="0" err="1"/>
              <a:t>fuel</a:t>
            </a:r>
            <a:r>
              <a:rPr lang="pl-PL" dirty="0"/>
              <a:t> </a:t>
            </a:r>
            <a:r>
              <a:rPr lang="pl-PL" dirty="0" err="1"/>
              <a:t>consumption</a:t>
            </a:r>
            <a:r>
              <a:rPr lang="pl-PL" dirty="0"/>
              <a:t> (</a:t>
            </a:r>
            <a:r>
              <a:rPr lang="pl-PL" dirty="0" err="1"/>
              <a:t>it’s</a:t>
            </a:r>
            <a:r>
              <a:rPr lang="pl-PL" dirty="0"/>
              <a:t> open </a:t>
            </a:r>
            <a:r>
              <a:rPr lang="pl-PL" dirty="0" err="1"/>
              <a:t>question</a:t>
            </a:r>
            <a:r>
              <a:rPr lang="pl-PL" dirty="0"/>
              <a:t>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automated</a:t>
            </a:r>
            <a:r>
              <a:rPr lang="pl-PL" dirty="0"/>
              <a:t> </a:t>
            </a:r>
            <a:r>
              <a:rPr lang="pl-PL" dirty="0" err="1"/>
              <a:t>vehicles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only</a:t>
            </a:r>
            <a:r>
              <a:rPr lang="pl-PL" dirty="0"/>
              <a:t> be </a:t>
            </a:r>
            <a:r>
              <a:rPr lang="pl-PL" dirty="0" err="1"/>
              <a:t>electric</a:t>
            </a:r>
            <a:r>
              <a:rPr lang="pl-PL" dirty="0"/>
              <a:t>),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/>
              <a:t>no </a:t>
            </a:r>
            <a:r>
              <a:rPr lang="pl-PL" dirty="0" err="1"/>
              <a:t>or</a:t>
            </a:r>
            <a:r>
              <a:rPr lang="pl-PL" dirty="0"/>
              <a:t> less </a:t>
            </a:r>
            <a:r>
              <a:rPr lang="pl-PL" dirty="0" err="1"/>
              <a:t>drivers</a:t>
            </a:r>
            <a:r>
              <a:rPr lang="pl-PL" dirty="0"/>
              <a:t> </a:t>
            </a:r>
            <a:r>
              <a:rPr lang="pl-PL" dirty="0" err="1"/>
              <a:t>needed</a:t>
            </a:r>
            <a:r>
              <a:rPr lang="pl-PL" dirty="0"/>
              <a:t>. </a:t>
            </a:r>
          </a:p>
          <a:p>
            <a:pPr marL="228600" lvl="0" indent="0">
              <a:buFont typeface="Arial" panose="020B0604020202020204" pitchFamily="34" charset="0"/>
              <a:buNone/>
            </a:pPr>
            <a:r>
              <a:rPr lang="pl-PL" dirty="0" err="1"/>
              <a:t>Numbers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based</a:t>
            </a:r>
            <a:r>
              <a:rPr lang="pl-PL" dirty="0"/>
              <a:t> on </a:t>
            </a:r>
            <a:r>
              <a:rPr lang="pl-PL" dirty="0" err="1"/>
              <a:t>actual</a:t>
            </a:r>
            <a:r>
              <a:rPr lang="pl-PL" dirty="0"/>
              <a:t> </a:t>
            </a:r>
            <a:r>
              <a:rPr lang="pl-PL" dirty="0" err="1"/>
              <a:t>costs</a:t>
            </a:r>
            <a:r>
              <a:rPr lang="pl-PL" dirty="0"/>
              <a:t> </a:t>
            </a:r>
            <a:r>
              <a:rPr lang="pl-PL" dirty="0" err="1"/>
              <a:t>multiplied</a:t>
            </a:r>
            <a:r>
              <a:rPr lang="pl-PL" dirty="0"/>
              <a:t> by </a:t>
            </a:r>
            <a:r>
              <a:rPr lang="pl-PL" dirty="0" err="1"/>
              <a:t>estimated</a:t>
            </a:r>
            <a:r>
              <a:rPr lang="pl-PL" dirty="0"/>
              <a:t> % </a:t>
            </a:r>
            <a:r>
              <a:rPr lang="pl-PL" dirty="0" err="1"/>
              <a:t>savings</a:t>
            </a:r>
            <a:r>
              <a:rPr lang="pl-PL" dirty="0"/>
              <a:t>. </a:t>
            </a:r>
          </a:p>
          <a:p>
            <a:pPr marL="228600" lvl="0" indent="0">
              <a:buFont typeface="Arial" panose="020B0604020202020204" pitchFamily="34" charset="0"/>
              <a:buNone/>
            </a:pPr>
            <a:r>
              <a:rPr lang="pl-PL" dirty="0" err="1"/>
              <a:t>However</a:t>
            </a:r>
            <a:r>
              <a:rPr lang="pl-PL" dirty="0"/>
              <a:t>, </a:t>
            </a:r>
            <a:r>
              <a:rPr lang="pl-PL" dirty="0" err="1"/>
              <a:t>what’s</a:t>
            </a:r>
            <a:r>
              <a:rPr lang="pl-PL" dirty="0"/>
              <a:t> </a:t>
            </a:r>
            <a:r>
              <a:rPr lang="pl-PL" dirty="0" err="1"/>
              <a:t>challenging</a:t>
            </a:r>
            <a:r>
              <a:rPr lang="pl-PL" dirty="0"/>
              <a:t> </a:t>
            </a:r>
            <a:r>
              <a:rPr lang="pl-PL" dirty="0" err="1"/>
              <a:t>isthat</a:t>
            </a:r>
            <a:r>
              <a:rPr lang="pl-PL" dirty="0"/>
              <a:t> no one </a:t>
            </a:r>
            <a:r>
              <a:rPr lang="pl-PL" dirty="0" err="1"/>
              <a:t>knows</a:t>
            </a:r>
            <a:r>
              <a:rPr lang="pl-PL" dirty="0"/>
              <a:t> </a:t>
            </a:r>
            <a:r>
              <a:rPr lang="pl-PL" dirty="0" err="1"/>
              <a:t>how</a:t>
            </a:r>
            <a:r>
              <a:rPr lang="pl-PL" dirty="0"/>
              <a:t> the </a:t>
            </a:r>
            <a:r>
              <a:rPr lang="pl-PL" dirty="0" err="1"/>
              <a:t>technology</a:t>
            </a:r>
            <a:r>
              <a:rPr lang="pl-PL" dirty="0"/>
              <a:t> </a:t>
            </a:r>
            <a:r>
              <a:rPr lang="pl-PL" dirty="0" err="1"/>
              <a:t>will</a:t>
            </a:r>
            <a:r>
              <a:rPr lang="pl-PL" dirty="0"/>
              <a:t> </a:t>
            </a:r>
            <a:r>
              <a:rPr lang="pl-PL" dirty="0" err="1"/>
              <a:t>evolve</a:t>
            </a:r>
            <a:r>
              <a:rPr lang="pl-PL" dirty="0"/>
              <a:t>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267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>
  <p:cSld name="Tytuł i zawartość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/>
        </p:nvSpPr>
        <p:spPr>
          <a:xfrm>
            <a:off x="188025" y="52777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600"/>
              <a:buFont typeface="Calibri"/>
              <a:buNone/>
            </a:pPr>
            <a:fld id="{00000000-1234-1234-1234-123412341234}" type="slidenum">
              <a:rPr lang="pl-PL" sz="1600" b="1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600" b="1" i="0" u="none" strike="noStrike" cap="none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>
  <p:cSld name="Slajd tytułow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Google Shape;101;p18"/>
          <p:cNvSpPr txBox="1">
            <a:spLocks noGrp="1"/>
          </p:cNvSpPr>
          <p:nvPr>
            <p:ph type="body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Google Shape;113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Google Shape;114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wartość z podpisem" type="objTx">
  <p:cSld name="OBJECT_WITH_CAPTION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2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Google Shape;119;p2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Google Shape;120;p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Google Shape;121;p2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4" name="Google Shape;124;p22"/>
          <p:cNvSpPr>
            <a:spLocks noGrp="1"/>
          </p:cNvSpPr>
          <p:nvPr>
            <p:ph type="pic" idx="2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Google Shape;125;p22"/>
          <p:cNvSpPr txBox="1">
            <a:spLocks noGrp="1"/>
          </p:cNvSpPr>
          <p:nvPr>
            <p:ph type="body" idx="1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6" name="Google Shape;126;p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Google Shape;127;p2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Google Shape;128;p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1" name="Google Shape;131;p23"/>
          <p:cNvSpPr txBox="1">
            <a:spLocks noGrp="1"/>
          </p:cNvSpPr>
          <p:nvPr>
            <p:ph type="body" idx="1"/>
          </p:nvPr>
        </p:nvSpPr>
        <p:spPr>
          <a:xfrm rot="5400000">
            <a:off x="2874962" y="-1217613"/>
            <a:ext cx="3394075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Google Shape;132;p2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3" name="Google Shape;133;p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Google Shape;134;p2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>
            <a:spLocks noGrp="1"/>
          </p:cNvSpPr>
          <p:nvPr>
            <p:ph type="title"/>
          </p:nvPr>
        </p:nvSpPr>
        <p:spPr>
          <a:xfrm rot="5400000">
            <a:off x="5464175" y="1371600"/>
            <a:ext cx="438785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7" name="Google Shape;137;p24"/>
          <p:cNvSpPr txBox="1">
            <a:spLocks noGrp="1"/>
          </p:cNvSpPr>
          <p:nvPr>
            <p:ph type="body" idx="1"/>
          </p:nvPr>
        </p:nvSpPr>
        <p:spPr>
          <a:xfrm rot="5400000">
            <a:off x="1273175" y="-609600"/>
            <a:ext cx="438785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8" name="Google Shape;138;p2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Google Shape;139;p2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Google Shape;140;p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sp>
        <p:nvSpPr>
          <p:cNvPr id="48" name="Google Shape;48;p8"/>
          <p:cNvSpPr txBox="1"/>
          <p:nvPr/>
        </p:nvSpPr>
        <p:spPr>
          <a:xfrm>
            <a:off x="188025" y="52777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600"/>
              <a:buFont typeface="Calibri"/>
              <a:buNone/>
            </a:pPr>
            <a:fld id="{00000000-1234-1234-1234-123412341234}" type="slidenum">
              <a:rPr lang="pl-PL" sz="1600" b="1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600" b="1" i="0" u="none" strike="noStrike" cap="none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wartość z podpisem" type="objTx">
  <p:cSld name="OBJECT_WITH_CAPTIO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10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>
            <a:spLocks noGrp="1"/>
          </p:cNvSpPr>
          <p:nvPr>
            <p:ph type="title"/>
          </p:nvPr>
        </p:nvSpPr>
        <p:spPr>
          <a:xfrm rot="5400000">
            <a:off x="6012656" y="771525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 rot="5400000">
            <a:off x="1821656" y="-1209675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600" b="1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 descr="C:\Users\Cezary\Desktop\prezentacja\str tytuł-01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0" y="-89"/>
            <a:ext cx="9144000" cy="514358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188025" y="527772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600" b="1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0" y="0"/>
            <a:ext cx="9596438" cy="54006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29.sv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5.svg"/><Relationship Id="rId11" Type="http://schemas.openxmlformats.org/officeDocument/2006/relationships/image" Target="../media/image28.png"/><Relationship Id="rId5" Type="http://schemas.openxmlformats.org/officeDocument/2006/relationships/image" Target="../media/image24.png"/><Relationship Id="rId10" Type="http://schemas.openxmlformats.org/officeDocument/2006/relationships/image" Target="../media/image11.svg"/><Relationship Id="rId4" Type="http://schemas.openxmlformats.org/officeDocument/2006/relationships/image" Target="../media/image23.svg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13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33.sv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sv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svg"/><Relationship Id="rId5" Type="http://schemas.openxmlformats.org/officeDocument/2006/relationships/image" Target="../media/image36.png"/><Relationship Id="rId10" Type="http://schemas.openxmlformats.org/officeDocument/2006/relationships/image" Target="../media/image41.svg"/><Relationship Id="rId4" Type="http://schemas.openxmlformats.org/officeDocument/2006/relationships/image" Target="../media/image35.svg"/><Relationship Id="rId9" Type="http://schemas.openxmlformats.org/officeDocument/2006/relationships/image" Target="../media/image4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291;p52">
            <a:extLst>
              <a:ext uri="{FF2B5EF4-FFF2-40B4-BE49-F238E27FC236}">
                <a16:creationId xmlns:a16="http://schemas.microsoft.com/office/drawing/2014/main" id="{CE902500-8B8D-4F14-99DF-EAFC521E9AB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3999" cy="5146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286;p51">
            <a:extLst>
              <a:ext uri="{FF2B5EF4-FFF2-40B4-BE49-F238E27FC236}">
                <a16:creationId xmlns:a16="http://schemas.microsoft.com/office/drawing/2014/main" id="{A9AA6B2F-1C1A-4441-AEAC-170D3ADF93FC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" y="0"/>
            <a:ext cx="9144000" cy="5146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EEEEE"/>
        </a:solidFill>
        <a:effectLst/>
      </p:bgPr>
    </p:bg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59"/>
          <p:cNvSpPr txBox="1"/>
          <p:nvPr/>
        </p:nvSpPr>
        <p:spPr>
          <a:xfrm>
            <a:off x="1581536" y="1398750"/>
            <a:ext cx="6569325" cy="11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20000"/>
              </a:lnSpc>
            </a:pPr>
            <a:r>
              <a:rPr lang="pl-PL" sz="3000" dirty="0">
                <a:solidFill>
                  <a:srgbClr val="CC0000"/>
                </a:solidFill>
              </a:rPr>
              <a:t>Jednak ta zmiana będzie kosztować</a:t>
            </a:r>
            <a:endParaRPr lang="en-US" sz="3000" dirty="0">
              <a:solidFill>
                <a:srgbClr val="CC0000"/>
              </a:solidFill>
            </a:endParaRPr>
          </a:p>
        </p:txBody>
      </p:sp>
      <p:pic>
        <p:nvPicPr>
          <p:cNvPr id="3" name="Grafika 2" descr="Zamek">
            <a:extLst>
              <a:ext uri="{FF2B5EF4-FFF2-40B4-BE49-F238E27FC236}">
                <a16:creationId xmlns:a16="http://schemas.microsoft.com/office/drawing/2014/main" id="{4FD6CB64-3710-4AA1-8D79-B5FB0BED68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62312" y="3201336"/>
            <a:ext cx="914400" cy="914400"/>
          </a:xfrm>
          <a:prstGeom prst="rect">
            <a:avLst/>
          </a:prstGeom>
        </p:spPr>
      </p:pic>
      <p:pic>
        <p:nvPicPr>
          <p:cNvPr id="5" name="Grafika 4" descr="Wi Fi">
            <a:extLst>
              <a:ext uri="{FF2B5EF4-FFF2-40B4-BE49-F238E27FC236}">
                <a16:creationId xmlns:a16="http://schemas.microsoft.com/office/drawing/2014/main" id="{586B7652-1E3D-46A4-A060-94EA56822B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72588" y="2571750"/>
            <a:ext cx="914400" cy="914400"/>
          </a:xfrm>
          <a:prstGeom prst="rect">
            <a:avLst/>
          </a:prstGeom>
        </p:spPr>
      </p:pic>
      <p:pic>
        <p:nvPicPr>
          <p:cNvPr id="7" name="Grafika 6" descr="Latarnia">
            <a:extLst>
              <a:ext uri="{FF2B5EF4-FFF2-40B4-BE49-F238E27FC236}">
                <a16:creationId xmlns:a16="http://schemas.microsoft.com/office/drawing/2014/main" id="{A5CBCD44-2215-4BE6-8C3A-73F1715CA2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93139" y="2571750"/>
            <a:ext cx="914400" cy="914400"/>
          </a:xfrm>
          <a:prstGeom prst="rect">
            <a:avLst/>
          </a:prstGeom>
        </p:spPr>
      </p:pic>
      <p:pic>
        <p:nvPicPr>
          <p:cNvPr id="9" name="Grafika 8" descr="Antena satelitarna">
            <a:extLst>
              <a:ext uri="{FF2B5EF4-FFF2-40B4-BE49-F238E27FC236}">
                <a16:creationId xmlns:a16="http://schemas.microsoft.com/office/drawing/2014/main" id="{36203996-17EA-4993-9B1D-2041A156F9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52037" y="2571750"/>
            <a:ext cx="914400" cy="914400"/>
          </a:xfrm>
          <a:prstGeom prst="rect">
            <a:avLst/>
          </a:prstGeom>
        </p:spPr>
      </p:pic>
      <p:pic>
        <p:nvPicPr>
          <p:cNvPr id="11" name="Grafika 10" descr="Pachołek">
            <a:extLst>
              <a:ext uri="{FF2B5EF4-FFF2-40B4-BE49-F238E27FC236}">
                <a16:creationId xmlns:a16="http://schemas.microsoft.com/office/drawing/2014/main" id="{2424B42F-1016-4AB2-A342-E712DDF64F8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482863" y="320133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550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1">
            <a:extLst>
              <a:ext uri="{FF2B5EF4-FFF2-40B4-BE49-F238E27FC236}">
                <a16:creationId xmlns:a16="http://schemas.microsoft.com/office/drawing/2014/main" id="{43A6117D-E608-4451-9322-504D045651FB}"/>
              </a:ext>
            </a:extLst>
          </p:cNvPr>
          <p:cNvSpPr txBox="1"/>
          <p:nvPr/>
        </p:nvSpPr>
        <p:spPr>
          <a:xfrm>
            <a:off x="1562706" y="4726609"/>
            <a:ext cx="71083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Źródło: Opracowanie własne na podstawie: Ray, </a:t>
            </a:r>
            <a:r>
              <a:rPr lang="pl-PL" sz="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Korok</a:t>
            </a:r>
            <a:r>
              <a:rPr lang="pl-PL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2019, GUS, 2019. </a:t>
            </a:r>
          </a:p>
        </p:txBody>
      </p:sp>
      <p:sp>
        <p:nvSpPr>
          <p:cNvPr id="8" name="Google Shape;384;p64">
            <a:extLst>
              <a:ext uri="{FF2B5EF4-FFF2-40B4-BE49-F238E27FC236}">
                <a16:creationId xmlns:a16="http://schemas.microsoft.com/office/drawing/2014/main" id="{61AA1192-2057-4C4D-9F33-FDC3815400B8}"/>
              </a:ext>
            </a:extLst>
          </p:cNvPr>
          <p:cNvSpPr txBox="1"/>
          <p:nvPr/>
        </p:nvSpPr>
        <p:spPr>
          <a:xfrm>
            <a:off x="3072742" y="221076"/>
            <a:ext cx="5779856" cy="776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rgbClr val="CC0000"/>
              </a:buClr>
              <a:buSzPts val="3200"/>
            </a:pPr>
            <a:r>
              <a:rPr lang="pl-PL" sz="2800" b="1" dirty="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Koszty związane z dostosowaniem dróg</a:t>
            </a:r>
            <a:endParaRPr lang="en-US" sz="2800" b="1" dirty="0">
              <a:solidFill>
                <a:srgbClr val="CC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pole tekstowe 1">
            <a:extLst>
              <a:ext uri="{FF2B5EF4-FFF2-40B4-BE49-F238E27FC236}">
                <a16:creationId xmlns:a16="http://schemas.microsoft.com/office/drawing/2014/main" id="{6B51ED4B-9847-451A-8AF4-2BD1A183E22B}"/>
              </a:ext>
            </a:extLst>
          </p:cNvPr>
          <p:cNvSpPr txBox="1"/>
          <p:nvPr/>
        </p:nvSpPr>
        <p:spPr>
          <a:xfrm>
            <a:off x="4437164" y="1765245"/>
            <a:ext cx="240477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rgbClr val="CC0000"/>
                </a:solidFill>
              </a:rPr>
              <a:t>5 </a:t>
            </a:r>
            <a:r>
              <a:rPr lang="pl-PL" sz="2000" dirty="0">
                <a:solidFill>
                  <a:srgbClr val="CC0000"/>
                </a:solidFill>
              </a:rPr>
              <a:t>tys. USD</a:t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szacunkowy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koszt czujników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pole tekstowe 1">
            <a:extLst>
              <a:ext uri="{FF2B5EF4-FFF2-40B4-BE49-F238E27FC236}">
                <a16:creationId xmlns:a16="http://schemas.microsoft.com/office/drawing/2014/main" id="{855E86EC-1FCC-4BF0-A744-C69EA11914F9}"/>
              </a:ext>
            </a:extLst>
          </p:cNvPr>
          <p:cNvSpPr txBox="1"/>
          <p:nvPr/>
        </p:nvSpPr>
        <p:spPr>
          <a:xfrm>
            <a:off x="6723426" y="1765245"/>
            <a:ext cx="2154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rgbClr val="CC0000"/>
                </a:solidFill>
              </a:rPr>
              <a:t>55 </a:t>
            </a:r>
            <a:r>
              <a:rPr lang="pl-PL" sz="2000" dirty="0">
                <a:solidFill>
                  <a:srgbClr val="CC0000"/>
                </a:solidFill>
              </a:rPr>
              <a:t>mld PLN</a:t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koszt wyposażenia infrastruktury drogowej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pole tekstowe 1">
            <a:extLst>
              <a:ext uri="{FF2B5EF4-FFF2-40B4-BE49-F238E27FC236}">
                <a16:creationId xmlns:a16="http://schemas.microsoft.com/office/drawing/2014/main" id="{672CCBD6-71D0-4C44-9EA8-A18E913676FA}"/>
              </a:ext>
            </a:extLst>
          </p:cNvPr>
          <p:cNvSpPr txBox="1"/>
          <p:nvPr/>
        </p:nvSpPr>
        <p:spPr>
          <a:xfrm>
            <a:off x="1843418" y="1771531"/>
            <a:ext cx="2211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rgbClr val="CC0000"/>
                </a:solidFill>
              </a:rPr>
              <a:t>282 </a:t>
            </a:r>
            <a:r>
              <a:rPr lang="pl-PL" sz="2000" dirty="0">
                <a:solidFill>
                  <a:srgbClr val="CC0000"/>
                </a:solidFill>
              </a:rPr>
              <a:t>tys. km</a:t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dróg publicznych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pole tekstowe 1">
            <a:extLst>
              <a:ext uri="{FF2B5EF4-FFF2-40B4-BE49-F238E27FC236}">
                <a16:creationId xmlns:a16="http://schemas.microsoft.com/office/drawing/2014/main" id="{764EDAA4-6C65-4BA2-A7F6-E04E132CDDE8}"/>
              </a:ext>
            </a:extLst>
          </p:cNvPr>
          <p:cNvSpPr txBox="1"/>
          <p:nvPr/>
        </p:nvSpPr>
        <p:spPr>
          <a:xfrm>
            <a:off x="3896986" y="1879249"/>
            <a:ext cx="576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tx1"/>
                </a:solidFill>
              </a:rPr>
              <a:t>x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9" name="pole tekstowe 1">
            <a:extLst>
              <a:ext uri="{FF2B5EF4-FFF2-40B4-BE49-F238E27FC236}">
                <a16:creationId xmlns:a16="http://schemas.microsoft.com/office/drawing/2014/main" id="{38F3ADAC-D352-474A-BEE1-2279593D77A5}"/>
              </a:ext>
            </a:extLst>
          </p:cNvPr>
          <p:cNvSpPr txBox="1"/>
          <p:nvPr/>
        </p:nvSpPr>
        <p:spPr>
          <a:xfrm>
            <a:off x="6131734" y="1888293"/>
            <a:ext cx="576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chemeClr val="tx1"/>
                </a:solidFill>
              </a:rPr>
              <a:t>=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45820813-202A-4F4F-9057-D6134CD10220}"/>
              </a:ext>
            </a:extLst>
          </p:cNvPr>
          <p:cNvSpPr txBox="1"/>
          <p:nvPr/>
        </p:nvSpPr>
        <p:spPr>
          <a:xfrm>
            <a:off x="1770188" y="3313959"/>
            <a:ext cx="953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 tym:</a:t>
            </a:r>
          </a:p>
        </p:txBody>
      </p:sp>
      <p:sp>
        <p:nvSpPr>
          <p:cNvPr id="23" name="pole tekstowe 1">
            <a:extLst>
              <a:ext uri="{FF2B5EF4-FFF2-40B4-BE49-F238E27FC236}">
                <a16:creationId xmlns:a16="http://schemas.microsoft.com/office/drawing/2014/main" id="{F666EA28-3EFA-4C6B-954B-0E0BEB5D7049}"/>
              </a:ext>
            </a:extLst>
          </p:cNvPr>
          <p:cNvSpPr txBox="1"/>
          <p:nvPr/>
        </p:nvSpPr>
        <p:spPr>
          <a:xfrm>
            <a:off x="2429715" y="3190623"/>
            <a:ext cx="215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rgbClr val="CC0000"/>
                </a:solidFill>
              </a:rPr>
              <a:t>3,8 </a:t>
            </a:r>
            <a:r>
              <a:rPr lang="pl-PL" sz="2000" dirty="0">
                <a:solidFill>
                  <a:srgbClr val="CC0000"/>
                </a:solidFill>
              </a:rPr>
              <a:t>mld PLN</a:t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dot. GDDKiA</a:t>
            </a:r>
          </a:p>
        </p:txBody>
      </p:sp>
      <p:sp>
        <p:nvSpPr>
          <p:cNvPr id="25" name="pole tekstowe 1">
            <a:extLst>
              <a:ext uri="{FF2B5EF4-FFF2-40B4-BE49-F238E27FC236}">
                <a16:creationId xmlns:a16="http://schemas.microsoft.com/office/drawing/2014/main" id="{196BEA39-3201-46AC-9F37-6D629278B7B5}"/>
              </a:ext>
            </a:extLst>
          </p:cNvPr>
          <p:cNvSpPr txBox="1"/>
          <p:nvPr/>
        </p:nvSpPr>
        <p:spPr>
          <a:xfrm>
            <a:off x="4544166" y="3190623"/>
            <a:ext cx="215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rgbClr val="CC0000"/>
                </a:solidFill>
              </a:rPr>
              <a:t>5,6 </a:t>
            </a:r>
            <a:r>
              <a:rPr lang="pl-PL" sz="2000" dirty="0">
                <a:solidFill>
                  <a:srgbClr val="CC0000"/>
                </a:solidFill>
              </a:rPr>
              <a:t>mld PLN</a:t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dot. dróg wojewódzkich</a:t>
            </a:r>
          </a:p>
        </p:txBody>
      </p:sp>
      <p:sp>
        <p:nvSpPr>
          <p:cNvPr id="26" name="pole tekstowe 1">
            <a:extLst>
              <a:ext uri="{FF2B5EF4-FFF2-40B4-BE49-F238E27FC236}">
                <a16:creationId xmlns:a16="http://schemas.microsoft.com/office/drawing/2014/main" id="{69600B80-6937-49DB-AC08-F32A0BA65E51}"/>
              </a:ext>
            </a:extLst>
          </p:cNvPr>
          <p:cNvSpPr txBox="1"/>
          <p:nvPr/>
        </p:nvSpPr>
        <p:spPr>
          <a:xfrm>
            <a:off x="6698382" y="3190623"/>
            <a:ext cx="2154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rgbClr val="CC0000"/>
                </a:solidFill>
              </a:rPr>
              <a:t>45,6 </a:t>
            </a:r>
            <a:r>
              <a:rPr lang="pl-PL" sz="2000" dirty="0">
                <a:solidFill>
                  <a:srgbClr val="CC0000"/>
                </a:solidFill>
              </a:rPr>
              <a:t>mld PLN</a:t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dot. dróg powiatowych i gminnych</a:t>
            </a:r>
          </a:p>
        </p:txBody>
      </p:sp>
      <p:sp>
        <p:nvSpPr>
          <p:cNvPr id="27" name="pole tekstowe 1">
            <a:extLst>
              <a:ext uri="{FF2B5EF4-FFF2-40B4-BE49-F238E27FC236}">
                <a16:creationId xmlns:a16="http://schemas.microsoft.com/office/drawing/2014/main" id="{3E0198E9-2333-4D35-9ADA-00AB92F4C956}"/>
              </a:ext>
            </a:extLst>
          </p:cNvPr>
          <p:cNvSpPr txBox="1"/>
          <p:nvPr/>
        </p:nvSpPr>
        <p:spPr>
          <a:xfrm>
            <a:off x="4190570" y="3332411"/>
            <a:ext cx="576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8" name="pole tekstowe 1">
            <a:extLst>
              <a:ext uri="{FF2B5EF4-FFF2-40B4-BE49-F238E27FC236}">
                <a16:creationId xmlns:a16="http://schemas.microsoft.com/office/drawing/2014/main" id="{1FA422E7-6D7D-40A6-846F-A7CED7E9D028}"/>
              </a:ext>
            </a:extLst>
          </p:cNvPr>
          <p:cNvSpPr txBox="1"/>
          <p:nvPr/>
        </p:nvSpPr>
        <p:spPr>
          <a:xfrm>
            <a:off x="6306385" y="3313959"/>
            <a:ext cx="576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tx1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71902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384;p64">
            <a:extLst>
              <a:ext uri="{FF2B5EF4-FFF2-40B4-BE49-F238E27FC236}">
                <a16:creationId xmlns:a16="http://schemas.microsoft.com/office/drawing/2014/main" id="{4D60D5A1-1EB6-4B2C-8D83-84F9D6017334}"/>
              </a:ext>
            </a:extLst>
          </p:cNvPr>
          <p:cNvSpPr txBox="1"/>
          <p:nvPr/>
        </p:nvSpPr>
        <p:spPr>
          <a:xfrm>
            <a:off x="3072742" y="221076"/>
            <a:ext cx="5848520" cy="776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rgbClr val="CC0000"/>
              </a:buClr>
              <a:buSzPts val="3200"/>
            </a:pPr>
            <a:r>
              <a:rPr lang="pl-PL" sz="2800" b="1" dirty="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Pozostałe wyzwania</a:t>
            </a:r>
          </a:p>
        </p:txBody>
      </p:sp>
      <p:sp>
        <p:nvSpPr>
          <p:cNvPr id="6" name="pole tekstowe 1">
            <a:extLst>
              <a:ext uri="{FF2B5EF4-FFF2-40B4-BE49-F238E27FC236}">
                <a16:creationId xmlns:a16="http://schemas.microsoft.com/office/drawing/2014/main" id="{E74C6B99-65B0-4AE3-8AF3-C96A673EA53B}"/>
              </a:ext>
            </a:extLst>
          </p:cNvPr>
          <p:cNvSpPr txBox="1"/>
          <p:nvPr/>
        </p:nvSpPr>
        <p:spPr>
          <a:xfrm>
            <a:off x="2713972" y="1592901"/>
            <a:ext cx="3001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CC0000"/>
                </a:solidFill>
              </a:rPr>
              <a:t>Regulacje</a:t>
            </a:r>
            <a:endParaRPr lang="en-A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pole tekstowe 1">
            <a:extLst>
              <a:ext uri="{FF2B5EF4-FFF2-40B4-BE49-F238E27FC236}">
                <a16:creationId xmlns:a16="http://schemas.microsoft.com/office/drawing/2014/main" id="{C60426D3-D0A9-45C0-A7AB-DDAEA3286072}"/>
              </a:ext>
            </a:extLst>
          </p:cNvPr>
          <p:cNvSpPr txBox="1"/>
          <p:nvPr/>
        </p:nvSpPr>
        <p:spPr>
          <a:xfrm>
            <a:off x="4214705" y="2944331"/>
            <a:ext cx="2681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CC0000"/>
                </a:solidFill>
              </a:rPr>
              <a:t>Infrastruktura testowa</a:t>
            </a:r>
          </a:p>
        </p:txBody>
      </p:sp>
      <p:sp>
        <p:nvSpPr>
          <p:cNvPr id="12" name="pole tekstowe 1">
            <a:extLst>
              <a:ext uri="{FF2B5EF4-FFF2-40B4-BE49-F238E27FC236}">
                <a16:creationId xmlns:a16="http://schemas.microsoft.com/office/drawing/2014/main" id="{141B1DDA-DFCA-4DF7-871E-923A7D60C322}"/>
              </a:ext>
            </a:extLst>
          </p:cNvPr>
          <p:cNvSpPr txBox="1"/>
          <p:nvPr/>
        </p:nvSpPr>
        <p:spPr>
          <a:xfrm>
            <a:off x="1562706" y="4726609"/>
            <a:ext cx="71083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Źródła</a:t>
            </a:r>
          </a:p>
        </p:txBody>
      </p:sp>
      <p:pic>
        <p:nvPicPr>
          <p:cNvPr id="4" name="Grafika 3" descr="Autobus">
            <a:extLst>
              <a:ext uri="{FF2B5EF4-FFF2-40B4-BE49-F238E27FC236}">
                <a16:creationId xmlns:a16="http://schemas.microsoft.com/office/drawing/2014/main" id="{8DB09CA2-883B-4E2B-8728-0C86F80709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72742" y="2687186"/>
            <a:ext cx="914400" cy="914400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2C0B78DD-C2E6-4738-8C33-44142CCADC0F}"/>
              </a:ext>
            </a:extLst>
          </p:cNvPr>
          <p:cNvSpPr txBox="1"/>
          <p:nvPr/>
        </p:nvSpPr>
        <p:spPr>
          <a:xfrm>
            <a:off x="2158342" y="1416789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§</a:t>
            </a:r>
          </a:p>
        </p:txBody>
      </p:sp>
      <p:pic>
        <p:nvPicPr>
          <p:cNvPr id="7" name="Grafika 6" descr="Linijka">
            <a:extLst>
              <a:ext uri="{FF2B5EF4-FFF2-40B4-BE49-F238E27FC236}">
                <a16:creationId xmlns:a16="http://schemas.microsoft.com/office/drawing/2014/main" id="{A356DBE3-D8C0-42B2-B7B2-B477BF5DAD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78966" y="1431315"/>
            <a:ext cx="723281" cy="723281"/>
          </a:xfrm>
          <a:prstGeom prst="rect">
            <a:avLst/>
          </a:prstGeom>
        </p:spPr>
      </p:pic>
      <p:sp>
        <p:nvSpPr>
          <p:cNvPr id="13" name="pole tekstowe 1">
            <a:extLst>
              <a:ext uri="{FF2B5EF4-FFF2-40B4-BE49-F238E27FC236}">
                <a16:creationId xmlns:a16="http://schemas.microsoft.com/office/drawing/2014/main" id="{DF992092-9FB9-4AFC-BF42-19CDF3CB1634}"/>
              </a:ext>
            </a:extLst>
          </p:cNvPr>
          <p:cNvSpPr txBox="1"/>
          <p:nvPr/>
        </p:nvSpPr>
        <p:spPr>
          <a:xfrm>
            <a:off x="6271067" y="1592901"/>
            <a:ext cx="3001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CC0000"/>
                </a:solidFill>
              </a:rPr>
              <a:t>Standaryzacja</a:t>
            </a:r>
            <a:endParaRPr lang="en-A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742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384;p64">
            <a:extLst>
              <a:ext uri="{FF2B5EF4-FFF2-40B4-BE49-F238E27FC236}">
                <a16:creationId xmlns:a16="http://schemas.microsoft.com/office/drawing/2014/main" id="{4D60D5A1-1EB6-4B2C-8D83-84F9D6017334}"/>
              </a:ext>
            </a:extLst>
          </p:cNvPr>
          <p:cNvSpPr txBox="1"/>
          <p:nvPr/>
        </p:nvSpPr>
        <p:spPr>
          <a:xfrm>
            <a:off x="3072742" y="221076"/>
            <a:ext cx="5848520" cy="776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rgbClr val="CC0000"/>
              </a:buClr>
              <a:buSzPts val="3200"/>
            </a:pPr>
            <a:r>
              <a:rPr lang="pl-PL" sz="2800" b="1" dirty="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Przekonanie opinii publicznej</a:t>
            </a:r>
          </a:p>
        </p:txBody>
      </p:sp>
      <p:pic>
        <p:nvPicPr>
          <p:cNvPr id="3" name="Grafika 2" descr="Samolot">
            <a:extLst>
              <a:ext uri="{FF2B5EF4-FFF2-40B4-BE49-F238E27FC236}">
                <a16:creationId xmlns:a16="http://schemas.microsoft.com/office/drawing/2014/main" id="{E1B97942-5685-492E-92DC-9DC64FE112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50892" y="1525473"/>
            <a:ext cx="914400" cy="914400"/>
          </a:xfrm>
          <a:prstGeom prst="rect">
            <a:avLst/>
          </a:prstGeom>
        </p:spPr>
      </p:pic>
      <p:sp>
        <p:nvSpPr>
          <p:cNvPr id="6" name="pole tekstowe 1">
            <a:extLst>
              <a:ext uri="{FF2B5EF4-FFF2-40B4-BE49-F238E27FC236}">
                <a16:creationId xmlns:a16="http://schemas.microsoft.com/office/drawing/2014/main" id="{E74C6B99-65B0-4AE3-8AF3-C96A673EA53B}"/>
              </a:ext>
            </a:extLst>
          </p:cNvPr>
          <p:cNvSpPr txBox="1"/>
          <p:nvPr/>
        </p:nvSpPr>
        <p:spPr>
          <a:xfrm>
            <a:off x="3564226" y="1476056"/>
            <a:ext cx="300146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CC0000"/>
                </a:solidFill>
              </a:rPr>
              <a:t>2</a:t>
            </a:r>
            <a:r>
              <a:rPr lang="pl-PL" sz="2000" dirty="0">
                <a:solidFill>
                  <a:srgbClr val="CC0000"/>
                </a:solidFill>
              </a:rPr>
              <a:t> na </a:t>
            </a:r>
            <a:r>
              <a:rPr lang="en-AU" sz="2000" dirty="0">
                <a:solidFill>
                  <a:srgbClr val="CC0000"/>
                </a:solidFill>
              </a:rPr>
              <a:t>3 </a:t>
            </a:r>
            <a:r>
              <a:rPr lang="pl-PL" sz="2000" dirty="0">
                <a:solidFill>
                  <a:srgbClr val="CC0000"/>
                </a:solidFill>
              </a:rPr>
              <a:t>pasażerów</a:t>
            </a:r>
            <a:endParaRPr lang="en-AU" sz="2000" dirty="0">
              <a:solidFill>
                <a:srgbClr val="CC0000"/>
              </a:solidFill>
            </a:endParaRPr>
          </a:p>
          <a:p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 USA wolałoby polecieć samolotem sterowanym przez pilotów, nawet jeśli autonomiczny byłby tańszy o 30 proc.</a:t>
            </a:r>
            <a:endParaRPr lang="en-A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pole tekstowe 1">
            <a:extLst>
              <a:ext uri="{FF2B5EF4-FFF2-40B4-BE49-F238E27FC236}">
                <a16:creationId xmlns:a16="http://schemas.microsoft.com/office/drawing/2014/main" id="{C60426D3-D0A9-45C0-A7AB-DDAEA3286072}"/>
              </a:ext>
            </a:extLst>
          </p:cNvPr>
          <p:cNvSpPr txBox="1"/>
          <p:nvPr/>
        </p:nvSpPr>
        <p:spPr>
          <a:xfrm>
            <a:off x="3564226" y="3227089"/>
            <a:ext cx="240477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CC0000"/>
                </a:solidFill>
              </a:rPr>
              <a:t>3 na 10 pasażerów</a:t>
            </a:r>
          </a:p>
          <a:p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 Polsce chciałoby skorzystać z przejazdu autonomicznym autobusem</a:t>
            </a:r>
          </a:p>
          <a:p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pole tekstowe 1">
            <a:extLst>
              <a:ext uri="{FF2B5EF4-FFF2-40B4-BE49-F238E27FC236}">
                <a16:creationId xmlns:a16="http://schemas.microsoft.com/office/drawing/2014/main" id="{141B1DDA-DFCA-4DF7-871E-923A7D60C322}"/>
              </a:ext>
            </a:extLst>
          </p:cNvPr>
          <p:cNvSpPr txBox="1"/>
          <p:nvPr/>
        </p:nvSpPr>
        <p:spPr>
          <a:xfrm>
            <a:off x="1562706" y="4726609"/>
            <a:ext cx="71083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Źródła: IPSOS USA, 2018, Digital Poland, 2019.</a:t>
            </a:r>
          </a:p>
        </p:txBody>
      </p:sp>
      <p:pic>
        <p:nvPicPr>
          <p:cNvPr id="4" name="Grafika 3" descr="Autobus">
            <a:extLst>
              <a:ext uri="{FF2B5EF4-FFF2-40B4-BE49-F238E27FC236}">
                <a16:creationId xmlns:a16="http://schemas.microsoft.com/office/drawing/2014/main" id="{8DB09CA2-883B-4E2B-8728-0C86F80709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50892" y="323157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637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1">
            <a:extLst>
              <a:ext uri="{FF2B5EF4-FFF2-40B4-BE49-F238E27FC236}">
                <a16:creationId xmlns:a16="http://schemas.microsoft.com/office/drawing/2014/main" id="{CFB5DD17-2310-4EFB-BF48-E438B9D65383}"/>
              </a:ext>
            </a:extLst>
          </p:cNvPr>
          <p:cNvSpPr txBox="1"/>
          <p:nvPr/>
        </p:nvSpPr>
        <p:spPr>
          <a:xfrm>
            <a:off x="1562706" y="4726609"/>
            <a:ext cx="71083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</p:txBody>
      </p:sp>
      <p:sp>
        <p:nvSpPr>
          <p:cNvPr id="11" name="Google Shape;384;p64">
            <a:extLst>
              <a:ext uri="{FF2B5EF4-FFF2-40B4-BE49-F238E27FC236}">
                <a16:creationId xmlns:a16="http://schemas.microsoft.com/office/drawing/2014/main" id="{4D60D5A1-1EB6-4B2C-8D83-84F9D6017334}"/>
              </a:ext>
            </a:extLst>
          </p:cNvPr>
          <p:cNvSpPr txBox="1"/>
          <p:nvPr/>
        </p:nvSpPr>
        <p:spPr>
          <a:xfrm>
            <a:off x="3072742" y="221076"/>
            <a:ext cx="5848520" cy="776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rgbClr val="CC0000"/>
              </a:buClr>
              <a:buSzPts val="3200"/>
            </a:pPr>
            <a:r>
              <a:rPr lang="pl-PL" sz="2800" b="1" dirty="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Pozostałe zagrożenia:</a:t>
            </a:r>
          </a:p>
        </p:txBody>
      </p:sp>
      <p:sp>
        <p:nvSpPr>
          <p:cNvPr id="4" name="pole tekstowe 1">
            <a:extLst>
              <a:ext uri="{FF2B5EF4-FFF2-40B4-BE49-F238E27FC236}">
                <a16:creationId xmlns:a16="http://schemas.microsoft.com/office/drawing/2014/main" id="{662490E9-33D9-4E9C-AE53-1329FDF1AD89}"/>
              </a:ext>
            </a:extLst>
          </p:cNvPr>
          <p:cNvSpPr txBox="1"/>
          <p:nvPr/>
        </p:nvSpPr>
        <p:spPr>
          <a:xfrm>
            <a:off x="2292591" y="1318577"/>
            <a:ext cx="38331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>
                <a:solidFill>
                  <a:srgbClr val="CC0000"/>
                </a:solidFill>
              </a:rPr>
              <a:t>Zwiększenie zatłoczenia w ruchu miejskim</a:t>
            </a:r>
          </a:p>
          <a:p>
            <a:endParaRPr lang="pl-PL" sz="1800" dirty="0">
              <a:solidFill>
                <a:srgbClr val="CC0000"/>
              </a:solidFill>
            </a:endParaRPr>
          </a:p>
          <a:p>
            <a:r>
              <a:rPr lang="pl-PL" sz="1800" dirty="0">
                <a:solidFill>
                  <a:srgbClr val="CC0000"/>
                </a:solidFill>
              </a:rPr>
              <a:t>Chaos drogowy w okresie przejściowym</a:t>
            </a:r>
          </a:p>
          <a:p>
            <a:endParaRPr lang="pl-PL" sz="1800" dirty="0">
              <a:solidFill>
                <a:srgbClr val="CC0000"/>
              </a:solidFill>
            </a:endParaRPr>
          </a:p>
          <a:p>
            <a:r>
              <a:rPr lang="pl-PL" sz="1800" dirty="0">
                <a:solidFill>
                  <a:srgbClr val="CC0000"/>
                </a:solidFill>
              </a:rPr>
              <a:t>Niezrozumiałe decyzje AI</a:t>
            </a:r>
          </a:p>
          <a:p>
            <a:endParaRPr lang="pl-PL" sz="1800" dirty="0">
              <a:solidFill>
                <a:srgbClr val="CC0000"/>
              </a:solidFill>
            </a:endParaRPr>
          </a:p>
          <a:p>
            <a:r>
              <a:rPr lang="pl-PL" sz="1800" dirty="0">
                <a:solidFill>
                  <a:srgbClr val="CC0000"/>
                </a:solidFill>
              </a:rPr>
              <a:t>Spadek znaczenia polskich firm logistycznych</a:t>
            </a:r>
          </a:p>
        </p:txBody>
      </p:sp>
      <p:pic>
        <p:nvPicPr>
          <p:cNvPr id="3" name="Grafika 2" descr="Sygnalizacja świetlna">
            <a:extLst>
              <a:ext uri="{FF2B5EF4-FFF2-40B4-BE49-F238E27FC236}">
                <a16:creationId xmlns:a16="http://schemas.microsoft.com/office/drawing/2014/main" id="{DF0546BB-8F5B-4128-9732-002E7A24E6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97002" y="1108665"/>
            <a:ext cx="869143" cy="869143"/>
          </a:xfrm>
          <a:prstGeom prst="rect">
            <a:avLst/>
          </a:prstGeom>
        </p:spPr>
      </p:pic>
      <p:pic>
        <p:nvPicPr>
          <p:cNvPr id="6" name="Grafika 5" descr="Wykres słupkowy z trendem spadkowym">
            <a:extLst>
              <a:ext uri="{FF2B5EF4-FFF2-40B4-BE49-F238E27FC236}">
                <a16:creationId xmlns:a16="http://schemas.microsoft.com/office/drawing/2014/main" id="{B2959B89-5D45-4730-9184-A768DA3402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35209" y="3550743"/>
            <a:ext cx="650023" cy="650023"/>
          </a:xfrm>
          <a:prstGeom prst="rect">
            <a:avLst/>
          </a:prstGeom>
        </p:spPr>
      </p:pic>
      <p:pic>
        <p:nvPicPr>
          <p:cNvPr id="13" name="Grafika 12" descr="Pytania">
            <a:extLst>
              <a:ext uri="{FF2B5EF4-FFF2-40B4-BE49-F238E27FC236}">
                <a16:creationId xmlns:a16="http://schemas.microsoft.com/office/drawing/2014/main" id="{179EBDC5-F429-45F0-B4EB-959C11D24C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83141" y="2765493"/>
            <a:ext cx="627721" cy="627721"/>
          </a:xfrm>
          <a:prstGeom prst="rect">
            <a:avLst/>
          </a:prstGeom>
        </p:spPr>
      </p:pic>
      <p:pic>
        <p:nvPicPr>
          <p:cNvPr id="15" name="Grafika 14" descr="Neutralna twarz z wypełnieniem pełnym">
            <a:extLst>
              <a:ext uri="{FF2B5EF4-FFF2-40B4-BE49-F238E27FC236}">
                <a16:creationId xmlns:a16="http://schemas.microsoft.com/office/drawing/2014/main" id="{B3FD9C64-F65D-4DAE-884B-BB0973BDD2B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16870" y="2079343"/>
            <a:ext cx="627721" cy="62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42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67"/>
          <p:cNvSpPr txBox="1"/>
          <p:nvPr/>
        </p:nvSpPr>
        <p:spPr>
          <a:xfrm>
            <a:off x="1394550" y="1379000"/>
            <a:ext cx="6907200" cy="16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4000" b="1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Dziękuję za uwagę</a:t>
            </a:r>
            <a:endParaRPr sz="4000" b="1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" name="Google Shape;410;p67"/>
          <p:cNvSpPr txBox="1"/>
          <p:nvPr/>
        </p:nvSpPr>
        <p:spPr>
          <a:xfrm>
            <a:off x="1394550" y="3143925"/>
            <a:ext cx="4442058" cy="1410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dirty="0">
                <a:solidFill>
                  <a:srgbClr val="FFFFFF"/>
                </a:solidFill>
              </a:rPr>
              <a:t>Jacek Grzeszak</a:t>
            </a:r>
          </a:p>
          <a:p>
            <a:pPr lvl="0">
              <a:lnSpc>
                <a:spcPct val="130000"/>
              </a:lnSpc>
            </a:pPr>
            <a:r>
              <a:rPr lang="en-AU" sz="1200" dirty="0">
                <a:solidFill>
                  <a:srgbClr val="FFFFFF"/>
                </a:solidFill>
              </a:rPr>
              <a:t>S</a:t>
            </a:r>
            <a:r>
              <a:rPr lang="pl-PL" sz="1200" dirty="0" err="1">
                <a:solidFill>
                  <a:srgbClr val="FFFFFF"/>
                </a:solidFill>
              </a:rPr>
              <a:t>tarszy</a:t>
            </a:r>
            <a:r>
              <a:rPr lang="en-AU" sz="1200" dirty="0">
                <a:solidFill>
                  <a:srgbClr val="FFFFFF"/>
                </a:solidFill>
              </a:rPr>
              <a:t> </a:t>
            </a:r>
            <a:r>
              <a:rPr lang="pl-PL" sz="1200" dirty="0">
                <a:solidFill>
                  <a:srgbClr val="FFFFFF"/>
                </a:solidFill>
              </a:rPr>
              <a:t>Analityk</a:t>
            </a:r>
          </a:p>
          <a:p>
            <a:pPr lvl="0">
              <a:lnSpc>
                <a:spcPct val="130000"/>
              </a:lnSpc>
            </a:pPr>
            <a:r>
              <a:rPr lang="pl-PL" sz="1200" dirty="0" err="1">
                <a:solidFill>
                  <a:srgbClr val="FFFFFF"/>
                </a:solidFill>
              </a:rPr>
              <a:t>Zespoł</a:t>
            </a:r>
            <a:r>
              <a:rPr lang="pl-PL" sz="1200" dirty="0">
                <a:solidFill>
                  <a:srgbClr val="FFFFFF"/>
                </a:solidFill>
              </a:rPr>
              <a:t> Gospodarki Cyfrowej</a:t>
            </a:r>
          </a:p>
          <a:p>
            <a:pPr lvl="0">
              <a:lnSpc>
                <a:spcPct val="130000"/>
              </a:lnSpc>
            </a:pPr>
            <a:r>
              <a:rPr lang="en-AU" sz="1200" dirty="0">
                <a:solidFill>
                  <a:srgbClr val="FFFFFF"/>
                </a:solidFill>
              </a:rPr>
              <a:t>Pol</a:t>
            </a:r>
            <a:r>
              <a:rPr lang="pl-PL" sz="1200" dirty="0" err="1">
                <a:solidFill>
                  <a:srgbClr val="FFFFFF"/>
                </a:solidFill>
              </a:rPr>
              <a:t>ski</a:t>
            </a:r>
            <a:r>
              <a:rPr lang="pl-PL" sz="1200" dirty="0">
                <a:solidFill>
                  <a:srgbClr val="FFFFFF"/>
                </a:solidFill>
              </a:rPr>
              <a:t> Instytut Ekonomiczny</a:t>
            </a:r>
            <a:endParaRPr lang="en-AU" sz="1200" dirty="0">
              <a:solidFill>
                <a:srgbClr val="FFFFFF"/>
              </a:solidFill>
            </a:endParaRPr>
          </a:p>
          <a:p>
            <a:pPr lvl="0">
              <a:lnSpc>
                <a:spcPct val="130000"/>
              </a:lnSpc>
            </a:pPr>
            <a:r>
              <a:rPr lang="en-AU" sz="1200" dirty="0">
                <a:solidFill>
                  <a:srgbClr val="FFFFFF"/>
                </a:solidFill>
              </a:rPr>
              <a:t>E: </a:t>
            </a:r>
            <a:r>
              <a:rPr lang="pl-PL" sz="1200" dirty="0" err="1">
                <a:solidFill>
                  <a:srgbClr val="FFFFFF"/>
                </a:solidFill>
              </a:rPr>
              <a:t>jacek.grzesz</a:t>
            </a:r>
            <a:r>
              <a:rPr lang="en-AU" sz="1200" dirty="0">
                <a:solidFill>
                  <a:srgbClr val="FFFFFF"/>
                </a:solidFill>
              </a:rPr>
              <a:t>ak@pie.net.pl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57"/>
          <p:cNvSpPr txBox="1"/>
          <p:nvPr/>
        </p:nvSpPr>
        <p:spPr>
          <a:xfrm>
            <a:off x="1394549" y="1379000"/>
            <a:ext cx="7946095" cy="2160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l-PL" sz="4400" b="1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AI w transporcie – </a:t>
            </a:r>
          </a:p>
          <a:p>
            <a:pPr lvl="0"/>
            <a:r>
              <a:rPr lang="pl-PL" sz="4400" b="1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czy te koszty się nam zwrócą?</a:t>
            </a:r>
            <a:endParaRPr lang="en-US" sz="4400" b="1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Obraz 70">
            <a:extLst>
              <a:ext uri="{FF2B5EF4-FFF2-40B4-BE49-F238E27FC236}">
                <a16:creationId xmlns:a16="http://schemas.microsoft.com/office/drawing/2014/main" id="{28EDB0D4-645F-4C6A-B453-CAA7766B663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lum bright="70000" contrast="-70000"/>
          </a:blip>
          <a:srcRect t="5060" b="18215"/>
          <a:stretch/>
        </p:blipFill>
        <p:spPr>
          <a:xfrm>
            <a:off x="2210540" y="1853880"/>
            <a:ext cx="6214369" cy="2787860"/>
          </a:xfrm>
          <a:prstGeom prst="rect">
            <a:avLst/>
          </a:prstGeom>
        </p:spPr>
      </p:pic>
      <p:sp>
        <p:nvSpPr>
          <p:cNvPr id="5" name="Google Shape;384;p64"/>
          <p:cNvSpPr txBox="1"/>
          <p:nvPr/>
        </p:nvSpPr>
        <p:spPr>
          <a:xfrm>
            <a:off x="3072742" y="221076"/>
            <a:ext cx="5167368" cy="776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rgbClr val="CC0000"/>
              </a:buClr>
              <a:buSzPts val="3200"/>
            </a:pPr>
            <a:r>
              <a:rPr lang="pl-PL" sz="2800" b="1" dirty="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Dynamika rozwoju AI</a:t>
            </a:r>
          </a:p>
        </p:txBody>
      </p:sp>
      <p:sp>
        <p:nvSpPr>
          <p:cNvPr id="19" name="pole tekstowe 1">
            <a:extLst>
              <a:ext uri="{FF2B5EF4-FFF2-40B4-BE49-F238E27FC236}">
                <a16:creationId xmlns:a16="http://schemas.microsoft.com/office/drawing/2014/main" id="{06F4A8CE-B760-4FCE-9FFB-36604EBA4580}"/>
              </a:ext>
            </a:extLst>
          </p:cNvPr>
          <p:cNvSpPr txBox="1"/>
          <p:nvPr/>
        </p:nvSpPr>
        <p:spPr>
          <a:xfrm>
            <a:off x="1562706" y="4726609"/>
            <a:ext cx="71083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Źródło</a:t>
            </a: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World Intellectual Property </a:t>
            </a:r>
            <a:r>
              <a:rPr lang="en-US" sz="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Organisation</a:t>
            </a:r>
            <a:r>
              <a:rPr lang="pl-PL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TextBox 18">
            <a:extLst>
              <a:ext uri="{FF2B5EF4-FFF2-40B4-BE49-F238E27FC236}">
                <a16:creationId xmlns:a16="http://schemas.microsoft.com/office/drawing/2014/main" id="{2646295B-4292-464F-9B80-2DB216A2144A}"/>
              </a:ext>
            </a:extLst>
          </p:cNvPr>
          <p:cNvSpPr txBox="1"/>
          <p:nvPr/>
        </p:nvSpPr>
        <p:spPr>
          <a:xfrm>
            <a:off x="2902833" y="1023289"/>
            <a:ext cx="44280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Najszybsze wzrosty liczby wniosków patentowych w obszarze sztucznej inteligencji między 2013, a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2016</a:t>
            </a:r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rokiem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TextBox 18">
            <a:extLst>
              <a:ext uri="{FF2B5EF4-FFF2-40B4-BE49-F238E27FC236}">
                <a16:creationId xmlns:a16="http://schemas.microsoft.com/office/drawing/2014/main" id="{48410D45-EA0F-4F36-89CA-EF9D020D3F34}"/>
              </a:ext>
            </a:extLst>
          </p:cNvPr>
          <p:cNvSpPr txBox="1"/>
          <p:nvPr/>
        </p:nvSpPr>
        <p:spPr>
          <a:xfrm>
            <a:off x="4781823" y="1641267"/>
            <a:ext cx="2022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rgbClr val="CC0000"/>
                </a:solidFill>
              </a:rPr>
              <a:t> 134 proc.</a:t>
            </a:r>
            <a:endParaRPr lang="pl-PL" sz="900" dirty="0">
              <a:solidFill>
                <a:srgbClr val="CC0000"/>
              </a:solidFill>
            </a:endParaRPr>
          </a:p>
        </p:txBody>
      </p:sp>
      <p:sp>
        <p:nvSpPr>
          <p:cNvPr id="47" name="Prostokąt 46">
            <a:extLst>
              <a:ext uri="{FF2B5EF4-FFF2-40B4-BE49-F238E27FC236}">
                <a16:creationId xmlns:a16="http://schemas.microsoft.com/office/drawing/2014/main" id="{E7061048-5860-4174-8DC6-302DE3A3224B}"/>
              </a:ext>
            </a:extLst>
          </p:cNvPr>
          <p:cNvSpPr/>
          <p:nvPr/>
        </p:nvSpPr>
        <p:spPr>
          <a:xfrm>
            <a:off x="4911066" y="2043801"/>
            <a:ext cx="17462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transport</a:t>
            </a:r>
          </a:p>
        </p:txBody>
      </p:sp>
      <p:pic>
        <p:nvPicPr>
          <p:cNvPr id="48" name="Grafika 47" descr="Samochód">
            <a:extLst>
              <a:ext uri="{FF2B5EF4-FFF2-40B4-BE49-F238E27FC236}">
                <a16:creationId xmlns:a16="http://schemas.microsoft.com/office/drawing/2014/main" id="{84A8FC7B-8374-4591-8D67-4BC3C4EE58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27523" y="1552171"/>
            <a:ext cx="860948" cy="860948"/>
          </a:xfrm>
          <a:prstGeom prst="rect">
            <a:avLst/>
          </a:prstGeom>
        </p:spPr>
      </p:pic>
      <p:pic>
        <p:nvPicPr>
          <p:cNvPr id="3" name="Grafika 2" descr="Serce z pulsem">
            <a:extLst>
              <a:ext uri="{FF2B5EF4-FFF2-40B4-BE49-F238E27FC236}">
                <a16:creationId xmlns:a16="http://schemas.microsoft.com/office/drawing/2014/main" id="{FD9F48F3-EF4C-4843-9B31-4872630903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46957" y="2768938"/>
            <a:ext cx="475791" cy="475791"/>
          </a:xfrm>
          <a:prstGeom prst="rect">
            <a:avLst/>
          </a:prstGeom>
        </p:spPr>
      </p:pic>
      <p:sp>
        <p:nvSpPr>
          <p:cNvPr id="58" name="Prostokąt 57">
            <a:extLst>
              <a:ext uri="{FF2B5EF4-FFF2-40B4-BE49-F238E27FC236}">
                <a16:creationId xmlns:a16="http://schemas.microsoft.com/office/drawing/2014/main" id="{E04307C7-02CC-4A50-BC0B-C22FD507A8A9}"/>
              </a:ext>
            </a:extLst>
          </p:cNvPr>
          <p:cNvSpPr/>
          <p:nvPr/>
        </p:nvSpPr>
        <p:spPr>
          <a:xfrm>
            <a:off x="7015016" y="2994791"/>
            <a:ext cx="195119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medycyna</a:t>
            </a:r>
          </a:p>
        </p:txBody>
      </p:sp>
      <p:sp>
        <p:nvSpPr>
          <p:cNvPr id="59" name="Prostokąt 58">
            <a:extLst>
              <a:ext uri="{FF2B5EF4-FFF2-40B4-BE49-F238E27FC236}">
                <a16:creationId xmlns:a16="http://schemas.microsoft.com/office/drawing/2014/main" id="{ECC1F042-E918-4E10-A4A4-31BC2227BDD8}"/>
              </a:ext>
            </a:extLst>
          </p:cNvPr>
          <p:cNvSpPr/>
          <p:nvPr/>
        </p:nvSpPr>
        <p:spPr>
          <a:xfrm>
            <a:off x="2500910" y="2864794"/>
            <a:ext cx="17462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telekomunikacja</a:t>
            </a:r>
          </a:p>
        </p:txBody>
      </p:sp>
      <p:pic>
        <p:nvPicPr>
          <p:cNvPr id="7" name="Grafika 6" descr="Antena satelitarna">
            <a:extLst>
              <a:ext uri="{FF2B5EF4-FFF2-40B4-BE49-F238E27FC236}">
                <a16:creationId xmlns:a16="http://schemas.microsoft.com/office/drawing/2014/main" id="{774143A1-48DE-4FD4-9A30-DEA0E97016A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70925" y="2653413"/>
            <a:ext cx="455752" cy="455752"/>
          </a:xfrm>
          <a:prstGeom prst="rect">
            <a:avLst/>
          </a:prstGeom>
        </p:spPr>
      </p:pic>
      <p:sp>
        <p:nvSpPr>
          <p:cNvPr id="61" name="TextBox 18">
            <a:extLst>
              <a:ext uri="{FF2B5EF4-FFF2-40B4-BE49-F238E27FC236}">
                <a16:creationId xmlns:a16="http://schemas.microsoft.com/office/drawing/2014/main" id="{D15550D6-3AB8-4B47-862A-B03F3EA06F19}"/>
              </a:ext>
            </a:extLst>
          </p:cNvPr>
          <p:cNvSpPr txBox="1"/>
          <p:nvPr/>
        </p:nvSpPr>
        <p:spPr>
          <a:xfrm>
            <a:off x="7015016" y="2760061"/>
            <a:ext cx="2022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>
                <a:solidFill>
                  <a:srgbClr val="CC0000"/>
                </a:solidFill>
              </a:rPr>
              <a:t>40 </a:t>
            </a:r>
            <a:r>
              <a:rPr lang="pl-PL" dirty="0">
                <a:solidFill>
                  <a:srgbClr val="CC0000"/>
                </a:solidFill>
              </a:rPr>
              <a:t>proc.</a:t>
            </a:r>
            <a:endParaRPr lang="pl-PL" sz="600" dirty="0">
              <a:solidFill>
                <a:srgbClr val="CC0000"/>
              </a:solidFill>
            </a:endParaRPr>
          </a:p>
        </p:txBody>
      </p:sp>
      <p:sp>
        <p:nvSpPr>
          <p:cNvPr id="69" name="TextBox 18">
            <a:extLst>
              <a:ext uri="{FF2B5EF4-FFF2-40B4-BE49-F238E27FC236}">
                <a16:creationId xmlns:a16="http://schemas.microsoft.com/office/drawing/2014/main" id="{905FE4AD-F9E7-4C14-A44F-72111D62715E}"/>
              </a:ext>
            </a:extLst>
          </p:cNvPr>
          <p:cNvSpPr txBox="1"/>
          <p:nvPr/>
        </p:nvSpPr>
        <p:spPr>
          <a:xfrm>
            <a:off x="2519140" y="2567023"/>
            <a:ext cx="2022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CC0000"/>
                </a:solidFill>
              </a:rPr>
              <a:t>84 </a:t>
            </a:r>
            <a:r>
              <a:rPr lang="pl-PL" sz="1600" dirty="0">
                <a:solidFill>
                  <a:srgbClr val="CC0000"/>
                </a:solidFill>
              </a:rPr>
              <a:t>proc.</a:t>
            </a:r>
            <a:endParaRPr lang="pl-PL" sz="7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48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384;p64"/>
          <p:cNvSpPr txBox="1"/>
          <p:nvPr/>
        </p:nvSpPr>
        <p:spPr>
          <a:xfrm>
            <a:off x="3072742" y="221076"/>
            <a:ext cx="5167368" cy="776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rgbClr val="CC0000"/>
              </a:buClr>
              <a:buSzPts val="3200"/>
            </a:pPr>
            <a:r>
              <a:rPr lang="pl-PL" sz="2800" b="1" dirty="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Dynamika rozwoju AI</a:t>
            </a:r>
          </a:p>
        </p:txBody>
      </p:sp>
      <p:sp>
        <p:nvSpPr>
          <p:cNvPr id="19" name="pole tekstowe 1">
            <a:extLst>
              <a:ext uri="{FF2B5EF4-FFF2-40B4-BE49-F238E27FC236}">
                <a16:creationId xmlns:a16="http://schemas.microsoft.com/office/drawing/2014/main" id="{06F4A8CE-B760-4FCE-9FFB-36604EBA4580}"/>
              </a:ext>
            </a:extLst>
          </p:cNvPr>
          <p:cNvSpPr txBox="1"/>
          <p:nvPr/>
        </p:nvSpPr>
        <p:spPr>
          <a:xfrm>
            <a:off x="1562706" y="4726609"/>
            <a:ext cx="71083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Źródło</a:t>
            </a: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World Intellectual Property </a:t>
            </a:r>
            <a:r>
              <a:rPr lang="en-US" sz="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Organisation</a:t>
            </a:r>
            <a:r>
              <a:rPr lang="pl-PL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TextBox 18">
            <a:extLst>
              <a:ext uri="{FF2B5EF4-FFF2-40B4-BE49-F238E27FC236}">
                <a16:creationId xmlns:a16="http://schemas.microsoft.com/office/drawing/2014/main" id="{48410D45-EA0F-4F36-89CA-EF9D020D3F34}"/>
              </a:ext>
            </a:extLst>
          </p:cNvPr>
          <p:cNvSpPr txBox="1"/>
          <p:nvPr/>
        </p:nvSpPr>
        <p:spPr>
          <a:xfrm>
            <a:off x="3072742" y="1210793"/>
            <a:ext cx="2022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rgbClr val="CC0000"/>
                </a:solidFill>
              </a:rPr>
              <a:t> 33 proc.</a:t>
            </a:r>
            <a:endParaRPr lang="pl-PL" sz="900" dirty="0">
              <a:solidFill>
                <a:srgbClr val="CC0000"/>
              </a:solidFill>
            </a:endParaRPr>
          </a:p>
        </p:txBody>
      </p:sp>
      <p:sp>
        <p:nvSpPr>
          <p:cNvPr id="47" name="Prostokąt 46">
            <a:extLst>
              <a:ext uri="{FF2B5EF4-FFF2-40B4-BE49-F238E27FC236}">
                <a16:creationId xmlns:a16="http://schemas.microsoft.com/office/drawing/2014/main" id="{E7061048-5860-4174-8DC6-302DE3A3224B}"/>
              </a:ext>
            </a:extLst>
          </p:cNvPr>
          <p:cNvSpPr/>
          <p:nvPr/>
        </p:nvSpPr>
        <p:spPr>
          <a:xfrm>
            <a:off x="3222272" y="1685669"/>
            <a:ext cx="34164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średnioroczne tempo wzrostu liczby składanych wniosków patentowych do WIPO związanych z AI w obszarze </a:t>
            </a:r>
            <a:r>
              <a:rPr lang="pl-PL" sz="1200" b="1" dirty="0"/>
              <a:t>transportu</a:t>
            </a:r>
            <a:r>
              <a:rPr lang="pl-PL" sz="1200" dirty="0"/>
              <a:t> w latach 2011-16</a:t>
            </a:r>
          </a:p>
        </p:txBody>
      </p:sp>
      <p:pic>
        <p:nvPicPr>
          <p:cNvPr id="48" name="Grafika 47" descr="Samochód">
            <a:extLst>
              <a:ext uri="{FF2B5EF4-FFF2-40B4-BE49-F238E27FC236}">
                <a16:creationId xmlns:a16="http://schemas.microsoft.com/office/drawing/2014/main" id="{84A8FC7B-8374-4591-8D67-4BC3C4EE58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22969" y="3094183"/>
            <a:ext cx="860948" cy="860948"/>
          </a:xfrm>
          <a:prstGeom prst="rect">
            <a:avLst/>
          </a:prstGeom>
        </p:spPr>
      </p:pic>
      <p:pic>
        <p:nvPicPr>
          <p:cNvPr id="4" name="Grafika 3" descr="Autobus">
            <a:extLst>
              <a:ext uri="{FF2B5EF4-FFF2-40B4-BE49-F238E27FC236}">
                <a16:creationId xmlns:a16="http://schemas.microsoft.com/office/drawing/2014/main" id="{70088AD4-632C-4344-8C7B-7BD3EAB50F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22969" y="1408306"/>
            <a:ext cx="914400" cy="914400"/>
          </a:xfrm>
          <a:prstGeom prst="rect">
            <a:avLst/>
          </a:prstGeom>
        </p:spPr>
      </p:pic>
      <p:sp>
        <p:nvSpPr>
          <p:cNvPr id="18" name="TextBox 18">
            <a:extLst>
              <a:ext uri="{FF2B5EF4-FFF2-40B4-BE49-F238E27FC236}">
                <a16:creationId xmlns:a16="http://schemas.microsoft.com/office/drawing/2014/main" id="{3707EA02-A97A-45AB-859B-11DED3AE2B24}"/>
              </a:ext>
            </a:extLst>
          </p:cNvPr>
          <p:cNvSpPr txBox="1"/>
          <p:nvPr/>
        </p:nvSpPr>
        <p:spPr>
          <a:xfrm>
            <a:off x="3072742" y="2908598"/>
            <a:ext cx="2022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rgbClr val="CC0000"/>
                </a:solidFill>
              </a:rPr>
              <a:t> 42 proc.</a:t>
            </a:r>
            <a:endParaRPr lang="pl-PL" sz="900" dirty="0">
              <a:solidFill>
                <a:srgbClr val="CC0000"/>
              </a:solidFill>
            </a:endParaRP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id="{76598516-609D-4FC2-8506-FE62555942AB}"/>
              </a:ext>
            </a:extLst>
          </p:cNvPr>
          <p:cNvSpPr/>
          <p:nvPr/>
        </p:nvSpPr>
        <p:spPr>
          <a:xfrm>
            <a:off x="3222271" y="3372299"/>
            <a:ext cx="34981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średnioroczne tempo wzrostu liczby składanych wniosków patentowych do WIPO związanych z AI w obszarze </a:t>
            </a:r>
            <a:r>
              <a:rPr lang="pl-PL" sz="1200" b="1" dirty="0"/>
              <a:t>pojazdów autonomicznych </a:t>
            </a:r>
            <a:r>
              <a:rPr lang="pl-PL" sz="1200" dirty="0"/>
              <a:t>w latach 2011-16</a:t>
            </a:r>
          </a:p>
        </p:txBody>
      </p:sp>
    </p:spTree>
    <p:extLst>
      <p:ext uri="{BB962C8B-B14F-4D97-AF65-F5344CB8AC3E}">
        <p14:creationId xmlns:p14="http://schemas.microsoft.com/office/powerpoint/2010/main" val="271105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8">
            <a:extLst>
              <a:ext uri="{FF2B5EF4-FFF2-40B4-BE49-F238E27FC236}">
                <a16:creationId xmlns:a16="http://schemas.microsoft.com/office/drawing/2014/main" id="{857F3224-1DC8-41AC-B9AF-EA2D8AE7416C}"/>
              </a:ext>
            </a:extLst>
          </p:cNvPr>
          <p:cNvSpPr txBox="1"/>
          <p:nvPr/>
        </p:nvSpPr>
        <p:spPr>
          <a:xfrm>
            <a:off x="2637565" y="1056176"/>
            <a:ext cx="54616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Tesla's Inc.</a:t>
            </a:r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-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kapitał otrzymany od inwestorów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pl-PL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 mln USD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1A7A8850-3310-448E-AB72-C136BBB88C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107696"/>
              </p:ext>
            </p:extLst>
          </p:nvPr>
        </p:nvGraphicFramePr>
        <p:xfrm>
          <a:off x="2248968" y="1314397"/>
          <a:ext cx="6238876" cy="3157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ole tekstowe 1">
            <a:extLst>
              <a:ext uri="{FF2B5EF4-FFF2-40B4-BE49-F238E27FC236}">
                <a16:creationId xmlns:a16="http://schemas.microsoft.com/office/drawing/2014/main" id="{43A6117D-E608-4451-9322-504D045651FB}"/>
              </a:ext>
            </a:extLst>
          </p:cNvPr>
          <p:cNvSpPr txBox="1"/>
          <p:nvPr/>
        </p:nvSpPr>
        <p:spPr>
          <a:xfrm>
            <a:off x="1562706" y="4726609"/>
            <a:ext cx="71083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Źródło: Tesla Inc. SEC </a:t>
            </a:r>
            <a:r>
              <a:rPr lang="pl-PL" sz="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Fillings</a:t>
            </a:r>
            <a:endParaRPr lang="pl-PL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Google Shape;384;p64">
            <a:extLst>
              <a:ext uri="{FF2B5EF4-FFF2-40B4-BE49-F238E27FC236}">
                <a16:creationId xmlns:a16="http://schemas.microsoft.com/office/drawing/2014/main" id="{61AA1192-2057-4C4D-9F33-FDC3815400B8}"/>
              </a:ext>
            </a:extLst>
          </p:cNvPr>
          <p:cNvSpPr txBox="1"/>
          <p:nvPr/>
        </p:nvSpPr>
        <p:spPr>
          <a:xfrm>
            <a:off x="3072742" y="221076"/>
            <a:ext cx="5779856" cy="776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rgbClr val="CC0000"/>
              </a:buClr>
              <a:buSzPts val="3200"/>
            </a:pPr>
            <a:r>
              <a:rPr lang="pl-PL" sz="2800" b="1" dirty="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Optymizm inwestorów</a:t>
            </a:r>
          </a:p>
        </p:txBody>
      </p:sp>
    </p:spTree>
    <p:extLst>
      <p:ext uri="{BB962C8B-B14F-4D97-AF65-F5344CB8AC3E}">
        <p14:creationId xmlns:p14="http://schemas.microsoft.com/office/powerpoint/2010/main" val="1510458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1">
            <a:extLst>
              <a:ext uri="{FF2B5EF4-FFF2-40B4-BE49-F238E27FC236}">
                <a16:creationId xmlns:a16="http://schemas.microsoft.com/office/drawing/2014/main" id="{43A6117D-E608-4451-9322-504D045651FB}"/>
              </a:ext>
            </a:extLst>
          </p:cNvPr>
          <p:cNvSpPr txBox="1"/>
          <p:nvPr/>
        </p:nvSpPr>
        <p:spPr>
          <a:xfrm>
            <a:off x="1562706" y="4726609"/>
            <a:ext cx="71083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Źródło: Opracowanie własne na bazie danych: Krajowa Rada Bezpieczeństwa Drogowego, 2019; NHTS, 2008; Roland Berger, 2016.</a:t>
            </a:r>
          </a:p>
        </p:txBody>
      </p:sp>
      <p:sp>
        <p:nvSpPr>
          <p:cNvPr id="8" name="Google Shape;384;p64">
            <a:extLst>
              <a:ext uri="{FF2B5EF4-FFF2-40B4-BE49-F238E27FC236}">
                <a16:creationId xmlns:a16="http://schemas.microsoft.com/office/drawing/2014/main" id="{61AA1192-2057-4C4D-9F33-FDC3815400B8}"/>
              </a:ext>
            </a:extLst>
          </p:cNvPr>
          <p:cNvSpPr txBox="1"/>
          <p:nvPr/>
        </p:nvSpPr>
        <p:spPr>
          <a:xfrm>
            <a:off x="3072742" y="221076"/>
            <a:ext cx="5779856" cy="776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rgbClr val="CC0000"/>
              </a:buClr>
              <a:buSzPts val="3200"/>
            </a:pPr>
            <a:r>
              <a:rPr lang="pl-PL" sz="2800" b="1" dirty="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Potencjalne korzyści</a:t>
            </a:r>
            <a:endParaRPr lang="en-AU" sz="2800" b="1" dirty="0">
              <a:solidFill>
                <a:srgbClr val="CC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Strzałka: w dół 8">
            <a:extLst>
              <a:ext uri="{FF2B5EF4-FFF2-40B4-BE49-F238E27FC236}">
                <a16:creationId xmlns:a16="http://schemas.microsoft.com/office/drawing/2014/main" id="{ABF791AD-7850-4E42-940A-23BA8D2BF145}"/>
              </a:ext>
            </a:extLst>
          </p:cNvPr>
          <p:cNvSpPr/>
          <p:nvPr/>
        </p:nvSpPr>
        <p:spPr>
          <a:xfrm rot="16200000">
            <a:off x="4559490" y="2293559"/>
            <a:ext cx="433040" cy="837874"/>
          </a:xfrm>
          <a:prstGeom prst="downArrow">
            <a:avLst>
              <a:gd name="adj1" fmla="val 50000"/>
              <a:gd name="adj2" fmla="val 82211"/>
            </a:avLst>
          </a:prstGeom>
          <a:noFill/>
          <a:ln>
            <a:solidFill>
              <a:srgbClr val="D521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1">
            <a:extLst>
              <a:ext uri="{FF2B5EF4-FFF2-40B4-BE49-F238E27FC236}">
                <a16:creationId xmlns:a16="http://schemas.microsoft.com/office/drawing/2014/main" id="{B519CF70-73F0-4D8E-916B-6709F0C0F299}"/>
              </a:ext>
            </a:extLst>
          </p:cNvPr>
          <p:cNvSpPr txBox="1"/>
          <p:nvPr/>
        </p:nvSpPr>
        <p:spPr>
          <a:xfrm>
            <a:off x="6403528" y="1462323"/>
            <a:ext cx="2404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rgbClr val="CC0000"/>
                </a:solidFill>
              </a:rPr>
              <a:t>90</a:t>
            </a:r>
            <a:r>
              <a:rPr lang="pl-PL" sz="2000" dirty="0">
                <a:solidFill>
                  <a:srgbClr val="CC0000"/>
                </a:solidFill>
              </a:rPr>
              <a:t> proc.</a:t>
            </a:r>
            <a:br>
              <a:rPr lang="pl-PL" sz="2000" dirty="0">
                <a:solidFill>
                  <a:srgbClr val="CC0000"/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mniej wypadków (eliminacja „czynnika ludzkiego”) </a:t>
            </a:r>
          </a:p>
        </p:txBody>
      </p:sp>
      <p:sp>
        <p:nvSpPr>
          <p:cNvPr id="11" name="pole tekstowe 1">
            <a:extLst>
              <a:ext uri="{FF2B5EF4-FFF2-40B4-BE49-F238E27FC236}">
                <a16:creationId xmlns:a16="http://schemas.microsoft.com/office/drawing/2014/main" id="{72C55C97-3B58-4EF3-BAC5-6549C9C1CFA9}"/>
              </a:ext>
            </a:extLst>
          </p:cNvPr>
          <p:cNvSpPr txBox="1"/>
          <p:nvPr/>
        </p:nvSpPr>
        <p:spPr>
          <a:xfrm>
            <a:off x="1870355" y="2215382"/>
            <a:ext cx="2404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rgbClr val="CC0000"/>
                </a:solidFill>
              </a:rPr>
              <a:t>56,6 mld </a:t>
            </a:r>
            <a:r>
              <a:rPr lang="pl-PL" sz="2000" dirty="0">
                <a:solidFill>
                  <a:srgbClr val="CC0000"/>
                </a:solidFill>
              </a:rPr>
              <a:t>PLN</a:t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koszty wypadków i kolizji drogowych w 2018 roku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id="{6BE3AB91-0BC6-4C8B-A641-0FFB0355CE2D}"/>
              </a:ext>
            </a:extLst>
          </p:cNvPr>
          <p:cNvGrpSpPr/>
          <p:nvPr/>
        </p:nvGrpSpPr>
        <p:grpSpPr>
          <a:xfrm>
            <a:off x="5714457" y="3092040"/>
            <a:ext cx="636215" cy="565652"/>
            <a:chOff x="4281249" y="1347726"/>
            <a:chExt cx="1105603" cy="805443"/>
          </a:xfrm>
        </p:grpSpPr>
        <p:pic>
          <p:nvPicPr>
            <p:cNvPr id="18" name="Grafika 17" descr="Monety">
              <a:extLst>
                <a:ext uri="{FF2B5EF4-FFF2-40B4-BE49-F238E27FC236}">
                  <a16:creationId xmlns:a16="http://schemas.microsoft.com/office/drawing/2014/main" id="{8AC63628-09D3-4758-9BF8-1F1EEAA07E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572000" y="1347726"/>
              <a:ext cx="666501" cy="666501"/>
            </a:xfrm>
            <a:prstGeom prst="rect">
              <a:avLst/>
            </a:prstGeom>
          </p:spPr>
        </p:pic>
        <p:pic>
          <p:nvPicPr>
            <p:cNvPr id="19" name="Grafika 18" descr="Monety">
              <a:extLst>
                <a:ext uri="{FF2B5EF4-FFF2-40B4-BE49-F238E27FC236}">
                  <a16:creationId xmlns:a16="http://schemas.microsoft.com/office/drawing/2014/main" id="{68B713CD-E7D2-42E2-9DBA-46388235837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281249" y="1642743"/>
              <a:ext cx="489861" cy="489861"/>
            </a:xfrm>
            <a:prstGeom prst="rect">
              <a:avLst/>
            </a:prstGeom>
          </p:spPr>
        </p:pic>
        <p:pic>
          <p:nvPicPr>
            <p:cNvPr id="20" name="Grafika 19" descr="Pieniądze">
              <a:extLst>
                <a:ext uri="{FF2B5EF4-FFF2-40B4-BE49-F238E27FC236}">
                  <a16:creationId xmlns:a16="http://schemas.microsoft.com/office/drawing/2014/main" id="{B36B0912-D642-408F-B9A1-1BCC60A0A8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 t="12261" b="13980"/>
            <a:stretch/>
          </p:blipFill>
          <p:spPr>
            <a:xfrm>
              <a:off x="4814708" y="1731163"/>
              <a:ext cx="572144" cy="422006"/>
            </a:xfrm>
            <a:prstGeom prst="rect">
              <a:avLst/>
            </a:prstGeom>
          </p:spPr>
        </p:pic>
      </p:grpSp>
      <p:sp>
        <p:nvSpPr>
          <p:cNvPr id="23" name="pole tekstowe 1">
            <a:extLst>
              <a:ext uri="{FF2B5EF4-FFF2-40B4-BE49-F238E27FC236}">
                <a16:creationId xmlns:a16="http://schemas.microsoft.com/office/drawing/2014/main" id="{52BC0FD4-EBB2-4F0A-BCA3-3E44F26F0469}"/>
              </a:ext>
            </a:extLst>
          </p:cNvPr>
          <p:cNvSpPr txBox="1"/>
          <p:nvPr/>
        </p:nvSpPr>
        <p:spPr>
          <a:xfrm>
            <a:off x="6375760" y="2961213"/>
            <a:ext cx="24047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rgbClr val="CC0000"/>
                </a:solidFill>
              </a:rPr>
              <a:t>50,9 mld </a:t>
            </a:r>
            <a:r>
              <a:rPr lang="pl-PL" sz="2000" dirty="0">
                <a:solidFill>
                  <a:srgbClr val="CC0000"/>
                </a:solidFill>
              </a:rPr>
              <a:t>PLN</a:t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możliwe oszczędności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Grafika 2" descr="Trend spadkowy">
            <a:extLst>
              <a:ext uri="{FF2B5EF4-FFF2-40B4-BE49-F238E27FC236}">
                <a16:creationId xmlns:a16="http://schemas.microsoft.com/office/drawing/2014/main" id="{D0250DC9-5C5F-4238-A9F8-BCB49E72142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14457" y="1625620"/>
            <a:ext cx="689071" cy="68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75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1">
            <a:extLst>
              <a:ext uri="{FF2B5EF4-FFF2-40B4-BE49-F238E27FC236}">
                <a16:creationId xmlns:a16="http://schemas.microsoft.com/office/drawing/2014/main" id="{43A6117D-E608-4451-9322-504D045651FB}"/>
              </a:ext>
            </a:extLst>
          </p:cNvPr>
          <p:cNvSpPr txBox="1"/>
          <p:nvPr/>
        </p:nvSpPr>
        <p:spPr>
          <a:xfrm>
            <a:off x="1562706" y="4726609"/>
            <a:ext cx="7108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Źródło: Opracowanie własne na bazie danych: Roland Berger </a:t>
            </a:r>
            <a:r>
              <a:rPr lang="pl-PL" sz="7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Automated</a:t>
            </a:r>
            <a:r>
              <a:rPr lang="pl-PL" sz="7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Trucks: 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next big disruptor in the automotive industry?</a:t>
            </a:r>
            <a:r>
              <a:rPr lang="pl-PL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2016 i GUS </a:t>
            </a:r>
            <a:r>
              <a:rPr lang="pl-PL" sz="7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Transport Drogowy w 2016 i 2017 roku, </a:t>
            </a:r>
            <a:r>
              <a:rPr lang="pl-PL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2019.</a:t>
            </a:r>
          </a:p>
        </p:txBody>
      </p:sp>
      <p:sp>
        <p:nvSpPr>
          <p:cNvPr id="8" name="Google Shape;384;p64">
            <a:extLst>
              <a:ext uri="{FF2B5EF4-FFF2-40B4-BE49-F238E27FC236}">
                <a16:creationId xmlns:a16="http://schemas.microsoft.com/office/drawing/2014/main" id="{61AA1192-2057-4C4D-9F33-FDC3815400B8}"/>
              </a:ext>
            </a:extLst>
          </p:cNvPr>
          <p:cNvSpPr txBox="1"/>
          <p:nvPr/>
        </p:nvSpPr>
        <p:spPr>
          <a:xfrm>
            <a:off x="3072742" y="221076"/>
            <a:ext cx="5779856" cy="776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rgbClr val="CC0000"/>
              </a:buClr>
              <a:buSzPts val="3200"/>
            </a:pPr>
            <a:r>
              <a:rPr lang="pl-PL" sz="2800" b="1" dirty="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Potencjalne korzyści</a:t>
            </a:r>
            <a:endParaRPr lang="en-AU" sz="2800" b="1" dirty="0">
              <a:solidFill>
                <a:srgbClr val="CC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Strzałka: w dół 8">
            <a:extLst>
              <a:ext uri="{FF2B5EF4-FFF2-40B4-BE49-F238E27FC236}">
                <a16:creationId xmlns:a16="http://schemas.microsoft.com/office/drawing/2014/main" id="{ABF791AD-7850-4E42-940A-23BA8D2BF145}"/>
              </a:ext>
            </a:extLst>
          </p:cNvPr>
          <p:cNvSpPr/>
          <p:nvPr/>
        </p:nvSpPr>
        <p:spPr>
          <a:xfrm rot="16200000">
            <a:off x="4559490" y="2293559"/>
            <a:ext cx="433040" cy="837874"/>
          </a:xfrm>
          <a:prstGeom prst="downArrow">
            <a:avLst>
              <a:gd name="adj1" fmla="val 50000"/>
              <a:gd name="adj2" fmla="val 82211"/>
            </a:avLst>
          </a:prstGeom>
          <a:noFill/>
          <a:ln>
            <a:solidFill>
              <a:srgbClr val="D521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1">
            <a:extLst>
              <a:ext uri="{FF2B5EF4-FFF2-40B4-BE49-F238E27FC236}">
                <a16:creationId xmlns:a16="http://schemas.microsoft.com/office/drawing/2014/main" id="{B519CF70-73F0-4D8E-916B-6709F0C0F299}"/>
              </a:ext>
            </a:extLst>
          </p:cNvPr>
          <p:cNvSpPr txBox="1"/>
          <p:nvPr/>
        </p:nvSpPr>
        <p:spPr>
          <a:xfrm>
            <a:off x="6437367" y="1592506"/>
            <a:ext cx="2404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rgbClr val="CC0000"/>
                </a:solidFill>
              </a:rPr>
              <a:t>10</a:t>
            </a:r>
            <a:r>
              <a:rPr lang="pl-PL" sz="2000" dirty="0">
                <a:solidFill>
                  <a:srgbClr val="CC0000"/>
                </a:solidFill>
              </a:rPr>
              <a:t> proc.</a:t>
            </a:r>
            <a:br>
              <a:rPr lang="pl-PL" sz="2000" dirty="0">
                <a:solidFill>
                  <a:srgbClr val="CC0000"/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oszczędności wz. automatyzacją</a:t>
            </a:r>
          </a:p>
        </p:txBody>
      </p:sp>
      <p:sp>
        <p:nvSpPr>
          <p:cNvPr id="11" name="pole tekstowe 1">
            <a:extLst>
              <a:ext uri="{FF2B5EF4-FFF2-40B4-BE49-F238E27FC236}">
                <a16:creationId xmlns:a16="http://schemas.microsoft.com/office/drawing/2014/main" id="{72C55C97-3B58-4EF3-BAC5-6549C9C1CFA9}"/>
              </a:ext>
            </a:extLst>
          </p:cNvPr>
          <p:cNvSpPr txBox="1"/>
          <p:nvPr/>
        </p:nvSpPr>
        <p:spPr>
          <a:xfrm>
            <a:off x="1870355" y="2215382"/>
            <a:ext cx="2404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rgbClr val="CC0000"/>
                </a:solidFill>
              </a:rPr>
              <a:t>20 mld </a:t>
            </a:r>
            <a:r>
              <a:rPr lang="pl-PL" sz="2000" dirty="0">
                <a:solidFill>
                  <a:srgbClr val="CC0000"/>
                </a:solidFill>
              </a:rPr>
              <a:t>PLN</a:t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koszty wynagrodzeń branży transportowej w 2017 roku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id="{6BE3AB91-0BC6-4C8B-A641-0FFB0355CE2D}"/>
              </a:ext>
            </a:extLst>
          </p:cNvPr>
          <p:cNvGrpSpPr/>
          <p:nvPr/>
        </p:nvGrpSpPr>
        <p:grpSpPr>
          <a:xfrm>
            <a:off x="5685369" y="3021732"/>
            <a:ext cx="636215" cy="565652"/>
            <a:chOff x="4281249" y="1347726"/>
            <a:chExt cx="1105603" cy="805443"/>
          </a:xfrm>
        </p:grpSpPr>
        <p:pic>
          <p:nvPicPr>
            <p:cNvPr id="18" name="Grafika 17" descr="Monety">
              <a:extLst>
                <a:ext uri="{FF2B5EF4-FFF2-40B4-BE49-F238E27FC236}">
                  <a16:creationId xmlns:a16="http://schemas.microsoft.com/office/drawing/2014/main" id="{8AC63628-09D3-4758-9BF8-1F1EEAA07E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572000" y="1347726"/>
              <a:ext cx="666501" cy="666501"/>
            </a:xfrm>
            <a:prstGeom prst="rect">
              <a:avLst/>
            </a:prstGeom>
          </p:spPr>
        </p:pic>
        <p:pic>
          <p:nvPicPr>
            <p:cNvPr id="19" name="Grafika 18" descr="Monety">
              <a:extLst>
                <a:ext uri="{FF2B5EF4-FFF2-40B4-BE49-F238E27FC236}">
                  <a16:creationId xmlns:a16="http://schemas.microsoft.com/office/drawing/2014/main" id="{68B713CD-E7D2-42E2-9DBA-46388235837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281249" y="1642743"/>
              <a:ext cx="489861" cy="489861"/>
            </a:xfrm>
            <a:prstGeom prst="rect">
              <a:avLst/>
            </a:prstGeom>
          </p:spPr>
        </p:pic>
        <p:pic>
          <p:nvPicPr>
            <p:cNvPr id="20" name="Grafika 19" descr="Pieniądze">
              <a:extLst>
                <a:ext uri="{FF2B5EF4-FFF2-40B4-BE49-F238E27FC236}">
                  <a16:creationId xmlns:a16="http://schemas.microsoft.com/office/drawing/2014/main" id="{B36B0912-D642-408F-B9A1-1BCC60A0A8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 t="12261" b="13980"/>
            <a:stretch/>
          </p:blipFill>
          <p:spPr>
            <a:xfrm>
              <a:off x="4814708" y="1731163"/>
              <a:ext cx="572144" cy="422006"/>
            </a:xfrm>
            <a:prstGeom prst="rect">
              <a:avLst/>
            </a:prstGeom>
          </p:spPr>
        </p:pic>
      </p:grpSp>
      <p:sp>
        <p:nvSpPr>
          <p:cNvPr id="23" name="pole tekstowe 1">
            <a:extLst>
              <a:ext uri="{FF2B5EF4-FFF2-40B4-BE49-F238E27FC236}">
                <a16:creationId xmlns:a16="http://schemas.microsoft.com/office/drawing/2014/main" id="{52BC0FD4-EBB2-4F0A-BCA3-3E44F26F0469}"/>
              </a:ext>
            </a:extLst>
          </p:cNvPr>
          <p:cNvSpPr txBox="1"/>
          <p:nvPr/>
        </p:nvSpPr>
        <p:spPr>
          <a:xfrm>
            <a:off x="6403528" y="2828809"/>
            <a:ext cx="24047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rgbClr val="CC0000"/>
                </a:solidFill>
              </a:rPr>
              <a:t>2 mld </a:t>
            </a:r>
            <a:r>
              <a:rPr lang="pl-PL" sz="2000" dirty="0">
                <a:solidFill>
                  <a:srgbClr val="CC0000"/>
                </a:solidFill>
              </a:rPr>
              <a:t>PLN</a:t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możliwe oszczędności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Grafika 2" descr="Trend spadkowy">
            <a:extLst>
              <a:ext uri="{FF2B5EF4-FFF2-40B4-BE49-F238E27FC236}">
                <a16:creationId xmlns:a16="http://schemas.microsoft.com/office/drawing/2014/main" id="{D0250DC9-5C5F-4238-A9F8-BCB49E72142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14457" y="1713970"/>
            <a:ext cx="689071" cy="68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73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1">
            <a:extLst>
              <a:ext uri="{FF2B5EF4-FFF2-40B4-BE49-F238E27FC236}">
                <a16:creationId xmlns:a16="http://schemas.microsoft.com/office/drawing/2014/main" id="{43A6117D-E608-4451-9322-504D045651FB}"/>
              </a:ext>
            </a:extLst>
          </p:cNvPr>
          <p:cNvSpPr txBox="1"/>
          <p:nvPr/>
        </p:nvSpPr>
        <p:spPr>
          <a:xfrm>
            <a:off x="1562706" y="4726609"/>
            <a:ext cx="71083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Źródło: Opracowanie własne na bazie danych: Roland Berger, 2016. GUS, 2019.</a:t>
            </a:r>
          </a:p>
        </p:txBody>
      </p:sp>
      <p:sp>
        <p:nvSpPr>
          <p:cNvPr id="8" name="Google Shape;384;p64">
            <a:extLst>
              <a:ext uri="{FF2B5EF4-FFF2-40B4-BE49-F238E27FC236}">
                <a16:creationId xmlns:a16="http://schemas.microsoft.com/office/drawing/2014/main" id="{61AA1192-2057-4C4D-9F33-FDC3815400B8}"/>
              </a:ext>
            </a:extLst>
          </p:cNvPr>
          <p:cNvSpPr txBox="1"/>
          <p:nvPr/>
        </p:nvSpPr>
        <p:spPr>
          <a:xfrm>
            <a:off x="3072742" y="221076"/>
            <a:ext cx="5779856" cy="776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rgbClr val="CC0000"/>
              </a:buClr>
              <a:buSzPts val="3200"/>
            </a:pPr>
            <a:r>
              <a:rPr lang="pl-PL" sz="2800" b="1" dirty="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Potencjalne korzyści</a:t>
            </a:r>
            <a:endParaRPr lang="en-AU" sz="2800" b="1" dirty="0">
              <a:solidFill>
                <a:srgbClr val="CC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Strzałka: w dół 8">
            <a:extLst>
              <a:ext uri="{FF2B5EF4-FFF2-40B4-BE49-F238E27FC236}">
                <a16:creationId xmlns:a16="http://schemas.microsoft.com/office/drawing/2014/main" id="{ABF791AD-7850-4E42-940A-23BA8D2BF145}"/>
              </a:ext>
            </a:extLst>
          </p:cNvPr>
          <p:cNvSpPr/>
          <p:nvPr/>
        </p:nvSpPr>
        <p:spPr>
          <a:xfrm rot="16200000">
            <a:off x="4559490" y="2293559"/>
            <a:ext cx="433040" cy="837874"/>
          </a:xfrm>
          <a:prstGeom prst="downArrow">
            <a:avLst>
              <a:gd name="adj1" fmla="val 50000"/>
              <a:gd name="adj2" fmla="val 82211"/>
            </a:avLst>
          </a:prstGeom>
          <a:noFill/>
          <a:ln>
            <a:solidFill>
              <a:srgbClr val="D521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1">
            <a:extLst>
              <a:ext uri="{FF2B5EF4-FFF2-40B4-BE49-F238E27FC236}">
                <a16:creationId xmlns:a16="http://schemas.microsoft.com/office/drawing/2014/main" id="{B519CF70-73F0-4D8E-916B-6709F0C0F299}"/>
              </a:ext>
            </a:extLst>
          </p:cNvPr>
          <p:cNvSpPr txBox="1"/>
          <p:nvPr/>
        </p:nvSpPr>
        <p:spPr>
          <a:xfrm>
            <a:off x="6437367" y="1592506"/>
            <a:ext cx="2404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rgbClr val="CC0000"/>
                </a:solidFill>
              </a:rPr>
              <a:t>5</a:t>
            </a:r>
            <a:r>
              <a:rPr lang="pl-PL" sz="2000" dirty="0">
                <a:solidFill>
                  <a:srgbClr val="CC0000"/>
                </a:solidFill>
              </a:rPr>
              <a:t> proc.</a:t>
            </a:r>
            <a:br>
              <a:rPr lang="pl-PL" sz="2000" dirty="0">
                <a:solidFill>
                  <a:srgbClr val="CC0000"/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oszczędności wz. automatyzacją</a:t>
            </a:r>
          </a:p>
        </p:txBody>
      </p:sp>
      <p:sp>
        <p:nvSpPr>
          <p:cNvPr id="11" name="pole tekstowe 1">
            <a:extLst>
              <a:ext uri="{FF2B5EF4-FFF2-40B4-BE49-F238E27FC236}">
                <a16:creationId xmlns:a16="http://schemas.microsoft.com/office/drawing/2014/main" id="{72C55C97-3B58-4EF3-BAC5-6549C9C1CFA9}"/>
              </a:ext>
            </a:extLst>
          </p:cNvPr>
          <p:cNvSpPr txBox="1"/>
          <p:nvPr/>
        </p:nvSpPr>
        <p:spPr>
          <a:xfrm>
            <a:off x="1870355" y="2215382"/>
            <a:ext cx="240477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rgbClr val="CC0000"/>
                </a:solidFill>
              </a:rPr>
              <a:t>8,7 mld </a:t>
            </a:r>
            <a:r>
              <a:rPr lang="pl-PL" sz="2000" dirty="0">
                <a:solidFill>
                  <a:srgbClr val="CC0000"/>
                </a:solidFill>
              </a:rPr>
              <a:t>PLN</a:t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koszty zużycia paliwa i materiałów w transporcie w 2017 roku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id="{6BE3AB91-0BC6-4C8B-A641-0FFB0355CE2D}"/>
              </a:ext>
            </a:extLst>
          </p:cNvPr>
          <p:cNvGrpSpPr/>
          <p:nvPr/>
        </p:nvGrpSpPr>
        <p:grpSpPr>
          <a:xfrm>
            <a:off x="5685369" y="3021732"/>
            <a:ext cx="636215" cy="565652"/>
            <a:chOff x="4281249" y="1347726"/>
            <a:chExt cx="1105603" cy="805443"/>
          </a:xfrm>
        </p:grpSpPr>
        <p:pic>
          <p:nvPicPr>
            <p:cNvPr id="18" name="Grafika 17" descr="Monety">
              <a:extLst>
                <a:ext uri="{FF2B5EF4-FFF2-40B4-BE49-F238E27FC236}">
                  <a16:creationId xmlns:a16="http://schemas.microsoft.com/office/drawing/2014/main" id="{8AC63628-09D3-4758-9BF8-1F1EEAA07E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572000" y="1347726"/>
              <a:ext cx="666501" cy="666501"/>
            </a:xfrm>
            <a:prstGeom prst="rect">
              <a:avLst/>
            </a:prstGeom>
          </p:spPr>
        </p:pic>
        <p:pic>
          <p:nvPicPr>
            <p:cNvPr id="19" name="Grafika 18" descr="Monety">
              <a:extLst>
                <a:ext uri="{FF2B5EF4-FFF2-40B4-BE49-F238E27FC236}">
                  <a16:creationId xmlns:a16="http://schemas.microsoft.com/office/drawing/2014/main" id="{68B713CD-E7D2-42E2-9DBA-46388235837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281249" y="1642743"/>
              <a:ext cx="489861" cy="489861"/>
            </a:xfrm>
            <a:prstGeom prst="rect">
              <a:avLst/>
            </a:prstGeom>
          </p:spPr>
        </p:pic>
        <p:pic>
          <p:nvPicPr>
            <p:cNvPr id="20" name="Grafika 19" descr="Pieniądze">
              <a:extLst>
                <a:ext uri="{FF2B5EF4-FFF2-40B4-BE49-F238E27FC236}">
                  <a16:creationId xmlns:a16="http://schemas.microsoft.com/office/drawing/2014/main" id="{B36B0912-D642-408F-B9A1-1BCC60A0A8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 t="12261" b="13980"/>
            <a:stretch/>
          </p:blipFill>
          <p:spPr>
            <a:xfrm>
              <a:off x="4814708" y="1731163"/>
              <a:ext cx="572144" cy="422006"/>
            </a:xfrm>
            <a:prstGeom prst="rect">
              <a:avLst/>
            </a:prstGeom>
          </p:spPr>
        </p:pic>
      </p:grpSp>
      <p:sp>
        <p:nvSpPr>
          <p:cNvPr id="23" name="pole tekstowe 1">
            <a:extLst>
              <a:ext uri="{FF2B5EF4-FFF2-40B4-BE49-F238E27FC236}">
                <a16:creationId xmlns:a16="http://schemas.microsoft.com/office/drawing/2014/main" id="{52BC0FD4-EBB2-4F0A-BCA3-3E44F26F0469}"/>
              </a:ext>
            </a:extLst>
          </p:cNvPr>
          <p:cNvSpPr txBox="1"/>
          <p:nvPr/>
        </p:nvSpPr>
        <p:spPr>
          <a:xfrm>
            <a:off x="6403528" y="2828809"/>
            <a:ext cx="24047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rgbClr val="CC0000"/>
                </a:solidFill>
              </a:rPr>
              <a:t>0,4 mld </a:t>
            </a:r>
            <a:r>
              <a:rPr lang="pl-PL" sz="2000" dirty="0">
                <a:solidFill>
                  <a:srgbClr val="CC0000"/>
                </a:solidFill>
              </a:rPr>
              <a:t>PLN</a:t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możliwe oszczędności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Grafika 2" descr="Trend spadkowy">
            <a:extLst>
              <a:ext uri="{FF2B5EF4-FFF2-40B4-BE49-F238E27FC236}">
                <a16:creationId xmlns:a16="http://schemas.microsoft.com/office/drawing/2014/main" id="{D0250DC9-5C5F-4238-A9F8-BCB49E72142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14457" y="1713970"/>
            <a:ext cx="689071" cy="68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84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1">
            <a:extLst>
              <a:ext uri="{FF2B5EF4-FFF2-40B4-BE49-F238E27FC236}">
                <a16:creationId xmlns:a16="http://schemas.microsoft.com/office/drawing/2014/main" id="{43A6117D-E608-4451-9322-504D045651FB}"/>
              </a:ext>
            </a:extLst>
          </p:cNvPr>
          <p:cNvSpPr txBox="1"/>
          <p:nvPr/>
        </p:nvSpPr>
        <p:spPr>
          <a:xfrm>
            <a:off x="1562706" y="4726609"/>
            <a:ext cx="7108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Źródło: Opracowanie własne na podstawie: CNR,</a:t>
            </a: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Comparative study of employment and pay conditions of international lorry drivers in Europe</a:t>
            </a:r>
            <a:r>
              <a:rPr lang="pl-PL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Roland Berger (2016), GUS (2019).</a:t>
            </a:r>
          </a:p>
        </p:txBody>
      </p:sp>
      <p:sp>
        <p:nvSpPr>
          <p:cNvPr id="8" name="Google Shape;384;p64">
            <a:extLst>
              <a:ext uri="{FF2B5EF4-FFF2-40B4-BE49-F238E27FC236}">
                <a16:creationId xmlns:a16="http://schemas.microsoft.com/office/drawing/2014/main" id="{61AA1192-2057-4C4D-9F33-FDC3815400B8}"/>
              </a:ext>
            </a:extLst>
          </p:cNvPr>
          <p:cNvSpPr txBox="1"/>
          <p:nvPr/>
        </p:nvSpPr>
        <p:spPr>
          <a:xfrm>
            <a:off x="3072742" y="221076"/>
            <a:ext cx="5779856" cy="776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rgbClr val="CC0000"/>
              </a:buClr>
              <a:buSzPts val="3200"/>
            </a:pPr>
            <a:r>
              <a:rPr lang="pl-PL" sz="2800" b="1" dirty="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Roczne oszczędności dla sektora logistycznego w Polsce</a:t>
            </a:r>
            <a:endParaRPr lang="en-US" sz="2800" b="1" dirty="0">
              <a:solidFill>
                <a:srgbClr val="CC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id="{6BE3AB91-0BC6-4C8B-A641-0FFB0355CE2D}"/>
              </a:ext>
            </a:extLst>
          </p:cNvPr>
          <p:cNvGrpSpPr/>
          <p:nvPr/>
        </p:nvGrpSpPr>
        <p:grpSpPr>
          <a:xfrm>
            <a:off x="5066537" y="3296333"/>
            <a:ext cx="890120" cy="765526"/>
            <a:chOff x="4281249" y="1347726"/>
            <a:chExt cx="1105603" cy="805443"/>
          </a:xfrm>
        </p:grpSpPr>
        <p:pic>
          <p:nvPicPr>
            <p:cNvPr id="18" name="Grafika 17" descr="Monety">
              <a:extLst>
                <a:ext uri="{FF2B5EF4-FFF2-40B4-BE49-F238E27FC236}">
                  <a16:creationId xmlns:a16="http://schemas.microsoft.com/office/drawing/2014/main" id="{8AC63628-09D3-4758-9BF8-1F1EEAA07E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572000" y="1347726"/>
              <a:ext cx="666501" cy="666501"/>
            </a:xfrm>
            <a:prstGeom prst="rect">
              <a:avLst/>
            </a:prstGeom>
          </p:spPr>
        </p:pic>
        <p:pic>
          <p:nvPicPr>
            <p:cNvPr id="19" name="Grafika 18" descr="Monety">
              <a:extLst>
                <a:ext uri="{FF2B5EF4-FFF2-40B4-BE49-F238E27FC236}">
                  <a16:creationId xmlns:a16="http://schemas.microsoft.com/office/drawing/2014/main" id="{68B713CD-E7D2-42E2-9DBA-46388235837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281249" y="1642743"/>
              <a:ext cx="489861" cy="489861"/>
            </a:xfrm>
            <a:prstGeom prst="rect">
              <a:avLst/>
            </a:prstGeom>
          </p:spPr>
        </p:pic>
        <p:pic>
          <p:nvPicPr>
            <p:cNvPr id="20" name="Grafika 19" descr="Pieniądze">
              <a:extLst>
                <a:ext uri="{FF2B5EF4-FFF2-40B4-BE49-F238E27FC236}">
                  <a16:creationId xmlns:a16="http://schemas.microsoft.com/office/drawing/2014/main" id="{B36B0912-D642-408F-B9A1-1BCC60A0A8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 t="12261" b="13980"/>
            <a:stretch/>
          </p:blipFill>
          <p:spPr>
            <a:xfrm>
              <a:off x="4814708" y="1731163"/>
              <a:ext cx="572144" cy="422006"/>
            </a:xfrm>
            <a:prstGeom prst="rect">
              <a:avLst/>
            </a:prstGeom>
          </p:spPr>
        </p:pic>
      </p:grpSp>
      <p:sp>
        <p:nvSpPr>
          <p:cNvPr id="13" name="pole tekstowe 1">
            <a:extLst>
              <a:ext uri="{FF2B5EF4-FFF2-40B4-BE49-F238E27FC236}">
                <a16:creationId xmlns:a16="http://schemas.microsoft.com/office/drawing/2014/main" id="{6B51ED4B-9847-451A-8AF4-2BD1A183E22B}"/>
              </a:ext>
            </a:extLst>
          </p:cNvPr>
          <p:cNvSpPr txBox="1"/>
          <p:nvPr/>
        </p:nvSpPr>
        <p:spPr>
          <a:xfrm>
            <a:off x="4572000" y="1781677"/>
            <a:ext cx="24047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rgbClr val="CC0000"/>
                </a:solidFill>
              </a:rPr>
              <a:t>2 </a:t>
            </a:r>
            <a:r>
              <a:rPr lang="pl-PL" sz="2000" dirty="0">
                <a:solidFill>
                  <a:srgbClr val="CC0000"/>
                </a:solidFill>
              </a:rPr>
              <a:t>mld PLN</a:t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koszty pracownicze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pole tekstowe 1">
            <a:extLst>
              <a:ext uri="{FF2B5EF4-FFF2-40B4-BE49-F238E27FC236}">
                <a16:creationId xmlns:a16="http://schemas.microsoft.com/office/drawing/2014/main" id="{855E86EC-1FCC-4BF0-A744-C69EA11914F9}"/>
              </a:ext>
            </a:extLst>
          </p:cNvPr>
          <p:cNvSpPr txBox="1"/>
          <p:nvPr/>
        </p:nvSpPr>
        <p:spPr>
          <a:xfrm>
            <a:off x="6805665" y="1761386"/>
            <a:ext cx="2154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rgbClr val="CC0000"/>
                </a:solidFill>
              </a:rPr>
              <a:t>0,4 </a:t>
            </a:r>
            <a:r>
              <a:rPr lang="pl-PL" sz="2000" dirty="0">
                <a:solidFill>
                  <a:srgbClr val="CC0000"/>
                </a:solidFill>
              </a:rPr>
              <a:t>mld PLN</a:t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zużycie paliwa i materiałów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pole tekstowe 1">
            <a:extLst>
              <a:ext uri="{FF2B5EF4-FFF2-40B4-BE49-F238E27FC236}">
                <a16:creationId xmlns:a16="http://schemas.microsoft.com/office/drawing/2014/main" id="{672CCBD6-71D0-4C44-9EA8-A18E913676FA}"/>
              </a:ext>
            </a:extLst>
          </p:cNvPr>
          <p:cNvSpPr txBox="1"/>
          <p:nvPr/>
        </p:nvSpPr>
        <p:spPr>
          <a:xfrm>
            <a:off x="1843418" y="1771531"/>
            <a:ext cx="2211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rgbClr val="CC0000"/>
                </a:solidFill>
              </a:rPr>
              <a:t>3,8 </a:t>
            </a:r>
            <a:r>
              <a:rPr lang="pl-PL" sz="2000" dirty="0">
                <a:solidFill>
                  <a:srgbClr val="CC0000"/>
                </a:solidFill>
              </a:rPr>
              <a:t>mld PLN</a:t>
            </a:r>
            <a:b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spadek liczby wypadków drogowych</a:t>
            </a:r>
          </a:p>
        </p:txBody>
      </p:sp>
      <p:sp>
        <p:nvSpPr>
          <p:cNvPr id="21" name="pole tekstowe 1">
            <a:extLst>
              <a:ext uri="{FF2B5EF4-FFF2-40B4-BE49-F238E27FC236}">
                <a16:creationId xmlns:a16="http://schemas.microsoft.com/office/drawing/2014/main" id="{D2C287BB-998B-4EF4-ACC3-161308DDC14F}"/>
              </a:ext>
            </a:extLst>
          </p:cNvPr>
          <p:cNvSpPr txBox="1"/>
          <p:nvPr/>
        </p:nvSpPr>
        <p:spPr>
          <a:xfrm>
            <a:off x="6387314" y="1879250"/>
            <a:ext cx="576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chemeClr val="tx1"/>
                </a:solidFill>
              </a:rPr>
              <a:t>+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22" name="pole tekstowe 1">
            <a:extLst>
              <a:ext uri="{FF2B5EF4-FFF2-40B4-BE49-F238E27FC236}">
                <a16:creationId xmlns:a16="http://schemas.microsoft.com/office/drawing/2014/main" id="{764EDAA4-6C65-4BA2-A7F6-E04E132CDDE8}"/>
              </a:ext>
            </a:extLst>
          </p:cNvPr>
          <p:cNvSpPr txBox="1"/>
          <p:nvPr/>
        </p:nvSpPr>
        <p:spPr>
          <a:xfrm>
            <a:off x="3896986" y="1879249"/>
            <a:ext cx="576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chemeClr val="tx1"/>
                </a:solidFill>
              </a:rPr>
              <a:t>+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24" name="pole tekstowe 1">
            <a:extLst>
              <a:ext uri="{FF2B5EF4-FFF2-40B4-BE49-F238E27FC236}">
                <a16:creationId xmlns:a16="http://schemas.microsoft.com/office/drawing/2014/main" id="{2D63B527-F51E-47CB-BAED-FB5E157EFF51}"/>
              </a:ext>
            </a:extLst>
          </p:cNvPr>
          <p:cNvSpPr txBox="1"/>
          <p:nvPr/>
        </p:nvSpPr>
        <p:spPr>
          <a:xfrm>
            <a:off x="5991757" y="3204949"/>
            <a:ext cx="275900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>
                <a:solidFill>
                  <a:srgbClr val="CC0000"/>
                </a:solidFill>
              </a:rPr>
              <a:t>6,2 </a:t>
            </a:r>
            <a:r>
              <a:rPr lang="pl-PL" sz="2800" dirty="0">
                <a:solidFill>
                  <a:srgbClr val="CC0000"/>
                </a:solidFill>
              </a:rPr>
              <a:t>mld PLN</a:t>
            </a:r>
            <a:b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roczne oszczędności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pole tekstowe 1">
            <a:extLst>
              <a:ext uri="{FF2B5EF4-FFF2-40B4-BE49-F238E27FC236}">
                <a16:creationId xmlns:a16="http://schemas.microsoft.com/office/drawing/2014/main" id="{38F3ADAC-D352-474A-BEE1-2279593D77A5}"/>
              </a:ext>
            </a:extLst>
          </p:cNvPr>
          <p:cNvSpPr txBox="1"/>
          <p:nvPr/>
        </p:nvSpPr>
        <p:spPr>
          <a:xfrm>
            <a:off x="4589617" y="3401326"/>
            <a:ext cx="576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chemeClr val="tx1"/>
                </a:solidFill>
              </a:rPr>
              <a:t>=</a:t>
            </a:r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8804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ojekt niestandardowy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5195</TotalTime>
  <Words>694</Words>
  <Application>Microsoft Office PowerPoint</Application>
  <PresentationFormat>Pokaz na ekranie (16:9)</PresentationFormat>
  <Paragraphs>110</Paragraphs>
  <Slides>15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Calibri</vt:lpstr>
      <vt:lpstr>Georgia</vt:lpstr>
      <vt:lpstr>Motyw pakietu Office</vt:lpstr>
      <vt:lpstr>1_Projekt niestandardowy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</dc:creator>
  <cp:lastModifiedBy>Jacek Grzeszak</cp:lastModifiedBy>
  <cp:revision>587</cp:revision>
  <dcterms:modified xsi:type="dcterms:W3CDTF">2020-03-02T13:58:01Z</dcterms:modified>
</cp:coreProperties>
</file>