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9"/>
  </p:notesMasterIdLst>
  <p:handoutMasterIdLst>
    <p:handoutMasterId r:id="rId20"/>
  </p:handoutMasterIdLst>
  <p:sldIdLst>
    <p:sldId id="364" r:id="rId5"/>
    <p:sldId id="709" r:id="rId6"/>
    <p:sldId id="710" r:id="rId7"/>
    <p:sldId id="717" r:id="rId8"/>
    <p:sldId id="708" r:id="rId9"/>
    <p:sldId id="715" r:id="rId10"/>
    <p:sldId id="701" r:id="rId11"/>
    <p:sldId id="627" r:id="rId12"/>
    <p:sldId id="718" r:id="rId13"/>
    <p:sldId id="719" r:id="rId14"/>
    <p:sldId id="713" r:id="rId15"/>
    <p:sldId id="714" r:id="rId16"/>
    <p:sldId id="720" r:id="rId17"/>
    <p:sldId id="625" r:id="rId18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Verdana" pitchFamily="34" charset="0"/>
        <a:cs typeface="Verdana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l No-Bo" initials="" lastIdx="2" clrIdx="0"/>
  <p:cmAuthor id="1" name="Grzegorz Bernatek" initials="GB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385" autoAdjust="0"/>
  </p:normalViewPr>
  <p:slideViewPr>
    <p:cSldViewPr snapToGrid="0" snapToObjects="1">
      <p:cViewPr varScale="1">
        <p:scale>
          <a:sx n="98" d="100"/>
          <a:sy n="98" d="100"/>
        </p:scale>
        <p:origin x="15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984"/>
    </p:cViewPr>
  </p:sorterViewPr>
  <p:notesViewPr>
    <p:cSldViewPr snapToGrid="0" snapToObjects="1">
      <p:cViewPr varScale="1">
        <p:scale>
          <a:sx n="80" d="100"/>
          <a:sy n="80" d="100"/>
        </p:scale>
        <p:origin x="3948" y="84"/>
      </p:cViewPr>
      <p:guideLst>
        <p:guide orient="horz" pos="3127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D29CE-DD49-4643-91E9-71CAD25D5BFF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413EAF94-47B4-4C22-BA2A-C2DE1492606F}">
      <dgm:prSet phldrT="[Tekst]"/>
      <dgm:spPr>
        <a:solidFill>
          <a:srgbClr val="FF0000">
            <a:alpha val="2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pl-PL" b="1" dirty="0"/>
            <a:t>Wyzwania</a:t>
          </a:r>
        </a:p>
      </dgm:t>
    </dgm:pt>
    <dgm:pt modelId="{F0A06C7E-08CE-44D3-841F-B596927437C2}" type="parTrans" cxnId="{D60634FE-F592-4191-8E86-55732B589502}">
      <dgm:prSet/>
      <dgm:spPr/>
      <dgm:t>
        <a:bodyPr/>
        <a:lstStyle/>
        <a:p>
          <a:endParaRPr lang="pl-PL"/>
        </a:p>
      </dgm:t>
    </dgm:pt>
    <dgm:pt modelId="{AF9B1FCD-6C54-46F0-B93B-D3FB2AC12F9D}" type="sibTrans" cxnId="{D60634FE-F592-4191-8E86-55732B589502}">
      <dgm:prSet/>
      <dgm:spPr/>
      <dgm:t>
        <a:bodyPr/>
        <a:lstStyle/>
        <a:p>
          <a:endParaRPr lang="pl-PL"/>
        </a:p>
      </dgm:t>
    </dgm:pt>
    <dgm:pt modelId="{BB8B9630-EFFE-49AD-B354-DD17F7F43CB2}">
      <dgm:prSet phldrT="[Tekst]" custT="1"/>
      <dgm:spPr/>
      <dgm:t>
        <a:bodyPr/>
        <a:lstStyle/>
        <a:p>
          <a:pPr marL="0" marR="0" lvl="0" indent="0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pl-PL" sz="100" dirty="0"/>
            <a:t> </a:t>
          </a:r>
        </a:p>
      </dgm:t>
    </dgm:pt>
    <dgm:pt modelId="{791A7A14-8E0E-49D3-8047-BF28DB87A7A1}" type="parTrans" cxnId="{2416F87B-B37A-4D60-9A58-AC3DFB90DAE0}">
      <dgm:prSet/>
      <dgm:spPr/>
      <dgm:t>
        <a:bodyPr/>
        <a:lstStyle/>
        <a:p>
          <a:endParaRPr lang="pl-PL"/>
        </a:p>
      </dgm:t>
    </dgm:pt>
    <dgm:pt modelId="{537DE680-8E7B-4CD6-821B-D213AC5B2615}" type="sibTrans" cxnId="{2416F87B-B37A-4D60-9A58-AC3DFB90DAE0}">
      <dgm:prSet/>
      <dgm:spPr/>
      <dgm:t>
        <a:bodyPr/>
        <a:lstStyle/>
        <a:p>
          <a:endParaRPr lang="pl-PL"/>
        </a:p>
      </dgm:t>
    </dgm:pt>
    <dgm:pt modelId="{565C9ECB-74E4-4B68-BB0F-E07F3624D308}">
      <dgm:prSet phldrT="[Tekst]"/>
      <dgm:spPr>
        <a:solidFill>
          <a:srgbClr val="00B050">
            <a:alpha val="20000"/>
          </a:srgbClr>
        </a:solidFill>
        <a:ln>
          <a:solidFill>
            <a:srgbClr val="00B050"/>
          </a:solidFill>
        </a:ln>
      </dgm:spPr>
      <dgm:t>
        <a:bodyPr/>
        <a:lstStyle/>
        <a:p>
          <a:r>
            <a:rPr lang="pl-PL" b="1" dirty="0"/>
            <a:t>Korzyści</a:t>
          </a:r>
        </a:p>
      </dgm:t>
    </dgm:pt>
    <dgm:pt modelId="{54391121-E21D-4B4B-BABC-76186B254BE3}" type="parTrans" cxnId="{9C5220E6-2C71-404F-83EF-E3A02F9F7BE8}">
      <dgm:prSet/>
      <dgm:spPr/>
      <dgm:t>
        <a:bodyPr/>
        <a:lstStyle/>
        <a:p>
          <a:endParaRPr lang="pl-PL"/>
        </a:p>
      </dgm:t>
    </dgm:pt>
    <dgm:pt modelId="{25A9E3C1-D0BC-49E6-B90F-0910DAC01935}" type="sibTrans" cxnId="{9C5220E6-2C71-404F-83EF-E3A02F9F7BE8}">
      <dgm:prSet/>
      <dgm:spPr/>
      <dgm:t>
        <a:bodyPr/>
        <a:lstStyle/>
        <a:p>
          <a:endParaRPr lang="pl-PL"/>
        </a:p>
      </dgm:t>
    </dgm:pt>
    <dgm:pt modelId="{AB8B3B23-C802-4315-86C4-340203E8AEA7}">
      <dgm:prSet custT="1"/>
      <dgm:spPr/>
      <dgm:t>
        <a:bodyPr/>
        <a:lstStyle/>
        <a:p>
          <a:pPr marL="57150" lvl="1" indent="0" defTabSz="4889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endParaRPr lang="pl-PL" sz="100" dirty="0"/>
        </a:p>
      </dgm:t>
    </dgm:pt>
    <dgm:pt modelId="{08E94F5D-8D68-40D3-9BDA-0EFD1A484042}" type="parTrans" cxnId="{25E02FE9-449F-4736-B272-3F044C05B996}">
      <dgm:prSet/>
      <dgm:spPr/>
      <dgm:t>
        <a:bodyPr/>
        <a:lstStyle/>
        <a:p>
          <a:endParaRPr lang="pl-PL"/>
        </a:p>
      </dgm:t>
    </dgm:pt>
    <dgm:pt modelId="{188D6D0D-4FF6-4B51-807F-2B3BE2B52DB4}" type="sibTrans" cxnId="{25E02FE9-449F-4736-B272-3F044C05B996}">
      <dgm:prSet/>
      <dgm:spPr/>
      <dgm:t>
        <a:bodyPr/>
        <a:lstStyle/>
        <a:p>
          <a:endParaRPr lang="pl-PL"/>
        </a:p>
      </dgm:t>
    </dgm:pt>
    <dgm:pt modelId="{697499DF-72FA-42CF-B3CE-3D5D014E4B41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r>
            <a:rPr lang="pl-PL" sz="1200" dirty="0">
              <a:solidFill>
                <a:schemeClr val="tx2"/>
              </a:solidFill>
            </a:rPr>
            <a:t>Poprawa bezpieczeństwa:</a:t>
          </a:r>
          <a:r>
            <a:rPr lang="pl-PL" sz="1200" dirty="0"/>
            <a:t> około 95% wszystkich wypadków drogowych w UE jest wynikiem ludzkiego błędu i w samym tylko 2017 r. na unijnych drogach zginęło 25 300 osób</a:t>
          </a:r>
        </a:p>
      </dgm:t>
    </dgm:pt>
    <dgm:pt modelId="{C7C93D1B-F003-41FE-9ADD-526BC8B5EC4C}" type="sibTrans" cxnId="{243E2322-895A-40A9-8AF9-70A3BDF49FCB}">
      <dgm:prSet/>
      <dgm:spPr/>
      <dgm:t>
        <a:bodyPr/>
        <a:lstStyle/>
        <a:p>
          <a:endParaRPr lang="pl-PL"/>
        </a:p>
      </dgm:t>
    </dgm:pt>
    <dgm:pt modelId="{2AC6B2BC-28D2-459D-A419-E1D550D94F72}" type="parTrans" cxnId="{243E2322-895A-40A9-8AF9-70A3BDF49FCB}">
      <dgm:prSet/>
      <dgm:spPr/>
      <dgm:t>
        <a:bodyPr/>
        <a:lstStyle/>
        <a:p>
          <a:endParaRPr lang="pl-PL"/>
        </a:p>
      </dgm:t>
    </dgm:pt>
    <dgm:pt modelId="{82E11ABA-41CC-4B69-A15B-7DF791E29D52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endParaRPr lang="pl-PL" sz="1200" dirty="0"/>
        </a:p>
      </dgm:t>
    </dgm:pt>
    <dgm:pt modelId="{10E98DC3-461A-447C-BC0E-06E9576E19C5}" type="parTrans" cxnId="{F9FFC2B6-314A-489C-B6B1-678F3432EAAB}">
      <dgm:prSet/>
      <dgm:spPr/>
      <dgm:t>
        <a:bodyPr/>
        <a:lstStyle/>
        <a:p>
          <a:endParaRPr lang="pl-PL"/>
        </a:p>
      </dgm:t>
    </dgm:pt>
    <dgm:pt modelId="{12043EC8-96D8-4C42-8200-25C60A0E3ABE}" type="sibTrans" cxnId="{F9FFC2B6-314A-489C-B6B1-678F3432EAAB}">
      <dgm:prSet/>
      <dgm:spPr/>
      <dgm:t>
        <a:bodyPr/>
        <a:lstStyle/>
        <a:p>
          <a:endParaRPr lang="pl-PL"/>
        </a:p>
      </dgm:t>
    </dgm:pt>
    <dgm:pt modelId="{DDA69497-7B71-432B-B1DA-84617D82B733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pl-PL" sz="1200" dirty="0">
              <a:solidFill>
                <a:schemeClr val="tx2"/>
              </a:solidFill>
            </a:rPr>
            <a:t>Kwestia odpowiedzialności</a:t>
          </a:r>
          <a:r>
            <a:rPr lang="pl-PL" sz="1200" dirty="0"/>
            <a:t>: kto ponosi odpowiedzialność w razie wypadków - kierowca czy producent?</a:t>
          </a:r>
        </a:p>
      </dgm:t>
    </dgm:pt>
    <dgm:pt modelId="{096D53A7-7365-4845-8438-4D71D04C6E67}" type="parTrans" cxnId="{A0636B3B-8DB2-4B1E-9A4D-53D2DA50AD46}">
      <dgm:prSet/>
      <dgm:spPr/>
      <dgm:t>
        <a:bodyPr/>
        <a:lstStyle/>
        <a:p>
          <a:endParaRPr lang="pl-PL"/>
        </a:p>
      </dgm:t>
    </dgm:pt>
    <dgm:pt modelId="{EA838825-5485-4BEC-A630-73651C34B1BC}" type="sibTrans" cxnId="{A0636B3B-8DB2-4B1E-9A4D-53D2DA50AD46}">
      <dgm:prSet/>
      <dgm:spPr/>
      <dgm:t>
        <a:bodyPr/>
        <a:lstStyle/>
        <a:p>
          <a:endParaRPr lang="pl-PL"/>
        </a:p>
      </dgm:t>
    </dgm:pt>
    <dgm:pt modelId="{676B92B2-A953-4806-83F5-BE4585571787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pl-PL" sz="1200" dirty="0">
              <a:solidFill>
                <a:schemeClr val="tx2"/>
              </a:solidFill>
            </a:rPr>
            <a:t>Przetwarzanie danych</a:t>
          </a:r>
          <a:r>
            <a:rPr lang="pl-PL" sz="1200" dirty="0"/>
            <a:t>: unijne przepisy </a:t>
          </a:r>
          <a:br>
            <a:rPr lang="pl-PL" sz="1200" dirty="0"/>
          </a:br>
          <a:r>
            <a:rPr lang="pl-PL" sz="1200" dirty="0"/>
            <a:t>o ochronie danych mają zastosowanie również do sektora AI – jakie działania podjąć w celu zagwarantowania cyberbezpieczeństwa i ochrony przed cyberatakami?</a:t>
          </a:r>
        </a:p>
      </dgm:t>
    </dgm:pt>
    <dgm:pt modelId="{3F8310B3-6D3D-427A-9DE1-D24B96B24D11}" type="parTrans" cxnId="{E79BF7CB-DE5E-4A23-9328-DE703140DB9A}">
      <dgm:prSet/>
      <dgm:spPr/>
      <dgm:t>
        <a:bodyPr/>
        <a:lstStyle/>
        <a:p>
          <a:endParaRPr lang="pl-PL"/>
        </a:p>
      </dgm:t>
    </dgm:pt>
    <dgm:pt modelId="{DCF67D04-6DBF-4AEF-84CF-8774E652FA5C}" type="sibTrans" cxnId="{E79BF7CB-DE5E-4A23-9328-DE703140DB9A}">
      <dgm:prSet/>
      <dgm:spPr/>
      <dgm:t>
        <a:bodyPr/>
        <a:lstStyle/>
        <a:p>
          <a:endParaRPr lang="pl-PL"/>
        </a:p>
      </dgm:t>
    </dgm:pt>
    <dgm:pt modelId="{841E2321-E642-4A56-8F86-62DD7D2B2D4D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pl-PL" sz="1200" dirty="0">
              <a:solidFill>
                <a:schemeClr val="tx2"/>
              </a:solidFill>
            </a:rPr>
            <a:t>Infrastruktura</a:t>
          </a:r>
          <a:r>
            <a:rPr lang="pl-PL" sz="1200" dirty="0"/>
            <a:t>: jak finansować badania, innowacje oraz konieczność budowy odpowiedniej infrastruktury?</a:t>
          </a:r>
        </a:p>
      </dgm:t>
    </dgm:pt>
    <dgm:pt modelId="{C5032E21-523B-49CC-9C1E-1AFBEB96D7E3}" type="parTrans" cxnId="{B9594A73-585B-4EC3-90CA-4546078B5AA1}">
      <dgm:prSet/>
      <dgm:spPr/>
      <dgm:t>
        <a:bodyPr/>
        <a:lstStyle/>
        <a:p>
          <a:endParaRPr lang="pl-PL"/>
        </a:p>
      </dgm:t>
    </dgm:pt>
    <dgm:pt modelId="{B7997C19-242E-46BF-8FCE-2A1E3BB8BD77}" type="sibTrans" cxnId="{B9594A73-585B-4EC3-90CA-4546078B5AA1}">
      <dgm:prSet/>
      <dgm:spPr/>
      <dgm:t>
        <a:bodyPr/>
        <a:lstStyle/>
        <a:p>
          <a:endParaRPr lang="pl-PL"/>
        </a:p>
      </dgm:t>
    </dgm:pt>
    <dgm:pt modelId="{4955B2E8-F0FB-4897-81E9-22F5999BA8A8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endParaRPr lang="pl-PL" sz="1200" dirty="0"/>
        </a:p>
      </dgm:t>
    </dgm:pt>
    <dgm:pt modelId="{0BD997D7-A4E1-4C44-8D12-98FF27046B01}" type="parTrans" cxnId="{83EE6F36-4C78-411B-8546-7AEA07009324}">
      <dgm:prSet/>
      <dgm:spPr/>
      <dgm:t>
        <a:bodyPr/>
        <a:lstStyle/>
        <a:p>
          <a:endParaRPr lang="pl-PL"/>
        </a:p>
      </dgm:t>
    </dgm:pt>
    <dgm:pt modelId="{86A1321E-ECE3-49D7-A6FB-714C2154B8A6}" type="sibTrans" cxnId="{83EE6F36-4C78-411B-8546-7AEA07009324}">
      <dgm:prSet/>
      <dgm:spPr/>
      <dgm:t>
        <a:bodyPr/>
        <a:lstStyle/>
        <a:p>
          <a:endParaRPr lang="pl-PL"/>
        </a:p>
      </dgm:t>
    </dgm:pt>
    <dgm:pt modelId="{2B5D98E5-3156-47AB-B2CF-A7147A00EBE5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pl-PL" sz="1200" dirty="0">
              <a:solidFill>
                <a:schemeClr val="tx2"/>
              </a:solidFill>
            </a:rPr>
            <a:t>Kwestie etyczne</a:t>
          </a:r>
          <a:r>
            <a:rPr lang="pl-PL" sz="1200" dirty="0"/>
            <a:t>: jakie powinny być wytyczne dotyczące sztucznej inteligencji?</a:t>
          </a:r>
        </a:p>
      </dgm:t>
    </dgm:pt>
    <dgm:pt modelId="{24D42FE4-BF59-4C9D-B310-39CD33DB51A6}" type="parTrans" cxnId="{791B8DDB-695B-4260-953F-CE4FECEB0860}">
      <dgm:prSet/>
      <dgm:spPr/>
      <dgm:t>
        <a:bodyPr/>
        <a:lstStyle/>
        <a:p>
          <a:endParaRPr lang="pl-PL"/>
        </a:p>
      </dgm:t>
    </dgm:pt>
    <dgm:pt modelId="{F76DA09E-1480-4E22-B590-A8EF36E145D8}" type="sibTrans" cxnId="{791B8DDB-695B-4260-953F-CE4FECEB0860}">
      <dgm:prSet/>
      <dgm:spPr/>
      <dgm:t>
        <a:bodyPr/>
        <a:lstStyle/>
        <a:p>
          <a:endParaRPr lang="pl-PL"/>
        </a:p>
      </dgm:t>
    </dgm:pt>
    <dgm:pt modelId="{140986F0-61E9-40A5-9579-AD1095476B7D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pl-PL" sz="1200" dirty="0"/>
            <a:t>Jak </a:t>
          </a:r>
          <a:r>
            <a:rPr lang="pl-PL" sz="1200" dirty="0">
              <a:solidFill>
                <a:schemeClr val="tx2"/>
              </a:solidFill>
            </a:rPr>
            <a:t>pogodzić funkcjonowanie tradycyjnych i autonomicznych </a:t>
          </a:r>
          <a:br>
            <a:rPr lang="pl-PL" sz="1200" dirty="0">
              <a:solidFill>
                <a:schemeClr val="tx2"/>
              </a:solidFill>
            </a:rPr>
          </a:br>
          <a:r>
            <a:rPr lang="pl-PL" sz="1200" dirty="0">
              <a:solidFill>
                <a:schemeClr val="tx2"/>
              </a:solidFill>
            </a:rPr>
            <a:t>pojazdów</a:t>
          </a:r>
          <a:r>
            <a:rPr lang="pl-PL" sz="1200" dirty="0"/>
            <a:t>?</a:t>
          </a:r>
        </a:p>
      </dgm:t>
    </dgm:pt>
    <dgm:pt modelId="{9949490F-B1C1-44B7-8DC5-FD7F575BC67A}" type="sibTrans" cxnId="{D23DD4A8-F7F3-4EE5-BC38-9CF30EE28580}">
      <dgm:prSet/>
      <dgm:spPr/>
      <dgm:t>
        <a:bodyPr/>
        <a:lstStyle/>
        <a:p>
          <a:endParaRPr lang="pl-PL"/>
        </a:p>
      </dgm:t>
    </dgm:pt>
    <dgm:pt modelId="{3D386327-B358-4BAD-A363-C4D7282938AA}" type="parTrans" cxnId="{D23DD4A8-F7F3-4EE5-BC38-9CF30EE28580}">
      <dgm:prSet/>
      <dgm:spPr/>
      <dgm:t>
        <a:bodyPr/>
        <a:lstStyle/>
        <a:p>
          <a:endParaRPr lang="pl-PL"/>
        </a:p>
      </dgm:t>
    </dgm:pt>
    <dgm:pt modelId="{8C99B07A-886F-4EE7-A40A-F71EB905EC19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r>
            <a:rPr lang="pl-PL" sz="1200" dirty="0">
              <a:solidFill>
                <a:schemeClr val="tx2"/>
              </a:solidFill>
            </a:rPr>
            <a:t>Zmniejszenie korków i ochrona środowiska</a:t>
          </a:r>
          <a:r>
            <a:rPr lang="pl-PL" sz="1200" dirty="0"/>
            <a:t>: mniejsze odległości między samochodami oraz </a:t>
          </a:r>
          <a:br>
            <a:rPr lang="pl-PL" sz="1200" dirty="0"/>
          </a:br>
          <a:r>
            <a:rPr lang="pl-PL" sz="1200" dirty="0"/>
            <a:t>większa płynność jazdy dzięki porozumiewaniu się samochodów</a:t>
          </a:r>
        </a:p>
      </dgm:t>
    </dgm:pt>
    <dgm:pt modelId="{8998FD3C-1B2E-47A4-8EB8-B2ED911466F5}" type="parTrans" cxnId="{6293DB47-D130-4676-9626-382E0D32859D}">
      <dgm:prSet/>
      <dgm:spPr/>
      <dgm:t>
        <a:bodyPr/>
        <a:lstStyle/>
        <a:p>
          <a:endParaRPr lang="pl-PL"/>
        </a:p>
      </dgm:t>
    </dgm:pt>
    <dgm:pt modelId="{BBFB6D57-9AD9-46EA-BC6B-999DE903046B}" type="sibTrans" cxnId="{6293DB47-D130-4676-9626-382E0D32859D}">
      <dgm:prSet/>
      <dgm:spPr/>
      <dgm:t>
        <a:bodyPr/>
        <a:lstStyle/>
        <a:p>
          <a:endParaRPr lang="pl-PL"/>
        </a:p>
      </dgm:t>
    </dgm:pt>
    <dgm:pt modelId="{1B4DC911-4A61-4E33-B86D-F34D1665358A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endParaRPr lang="pl-PL" sz="1200" dirty="0"/>
        </a:p>
      </dgm:t>
    </dgm:pt>
    <dgm:pt modelId="{26729417-D8A3-4720-98FC-E40BA990E519}" type="parTrans" cxnId="{9349AEE1-915B-43F5-9241-7D73D53F203D}">
      <dgm:prSet/>
      <dgm:spPr/>
      <dgm:t>
        <a:bodyPr/>
        <a:lstStyle/>
        <a:p>
          <a:endParaRPr lang="pl-PL"/>
        </a:p>
      </dgm:t>
    </dgm:pt>
    <dgm:pt modelId="{50A8F321-0464-4A64-ACFC-6881A14D85C6}" type="sibTrans" cxnId="{9349AEE1-915B-43F5-9241-7D73D53F203D}">
      <dgm:prSet/>
      <dgm:spPr/>
      <dgm:t>
        <a:bodyPr/>
        <a:lstStyle/>
        <a:p>
          <a:endParaRPr lang="pl-PL"/>
        </a:p>
      </dgm:t>
    </dgm:pt>
    <dgm:pt modelId="{4DAD5B3C-3F51-4A37-ABBC-3B28179183FD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r>
            <a:rPr lang="pl-PL" sz="1200" dirty="0">
              <a:solidFill>
                <a:schemeClr val="tx2"/>
              </a:solidFill>
            </a:rPr>
            <a:t>Lepsza dostępność </a:t>
          </a:r>
          <a:r>
            <a:rPr lang="pl-PL" sz="1200" dirty="0"/>
            <a:t>dla </a:t>
          </a:r>
          <a:r>
            <a:rPr lang="pl-PL" sz="1200" b="0" i="0" dirty="0"/>
            <a:t>osób </a:t>
          </a:r>
          <a:br>
            <a:rPr lang="pl-PL" sz="1200" b="0" i="0" dirty="0"/>
          </a:br>
          <a:r>
            <a:rPr lang="pl-PL" sz="1200" b="0" i="0" dirty="0"/>
            <a:t>o ograniczonej możliwości poruszania się lub osób niepełnosprawnych</a:t>
          </a:r>
          <a:endParaRPr lang="pl-PL" sz="1200" dirty="0"/>
        </a:p>
      </dgm:t>
    </dgm:pt>
    <dgm:pt modelId="{84702BB7-138B-4412-B2F1-54103CCC9F8D}" type="parTrans" cxnId="{03A3312E-4941-4ABE-A33E-1DB88E2A47CA}">
      <dgm:prSet/>
      <dgm:spPr/>
      <dgm:t>
        <a:bodyPr/>
        <a:lstStyle/>
        <a:p>
          <a:endParaRPr lang="pl-PL"/>
        </a:p>
      </dgm:t>
    </dgm:pt>
    <dgm:pt modelId="{4B35A5A2-75C4-4952-AFD2-299D0A40A7C0}" type="sibTrans" cxnId="{03A3312E-4941-4ABE-A33E-1DB88E2A47CA}">
      <dgm:prSet/>
      <dgm:spPr/>
      <dgm:t>
        <a:bodyPr/>
        <a:lstStyle/>
        <a:p>
          <a:endParaRPr lang="pl-PL"/>
        </a:p>
      </dgm:t>
    </dgm:pt>
    <dgm:pt modelId="{8BD6AD17-0429-4D7C-87DB-44C966D84E93}">
      <dgm:prSet phldrT="[Tekst]" custT="1"/>
      <dgm:spPr/>
      <dgm:t>
        <a:bodyPr/>
        <a:lstStyle/>
        <a:p>
          <a:pPr marR="0" eaLnBrk="1" fontAlgn="auto" latinLnBrk="0" hangingPunct="1">
            <a:lnSpc>
              <a:spcPct val="100000"/>
            </a:lnSpc>
            <a:spcAft>
              <a:spcPts val="600"/>
            </a:spcAft>
            <a:buClrTx/>
            <a:buSzTx/>
            <a:buFontTx/>
            <a:tabLst/>
            <a:defRPr/>
          </a:pPr>
          <a:r>
            <a:rPr lang="pl-PL" sz="1200" dirty="0">
              <a:solidFill>
                <a:schemeClr val="tx2"/>
              </a:solidFill>
            </a:rPr>
            <a:t>Wzrost gospodarczy i nowe miejsca pracy</a:t>
          </a:r>
        </a:p>
      </dgm:t>
    </dgm:pt>
    <dgm:pt modelId="{B2DE08A7-4024-4018-8DB3-A5FC3E1F5DA5}" type="parTrans" cxnId="{4F9EFD7B-1162-4479-8DD3-D94D508F4A68}">
      <dgm:prSet/>
      <dgm:spPr/>
      <dgm:t>
        <a:bodyPr/>
        <a:lstStyle/>
        <a:p>
          <a:endParaRPr lang="pl-PL"/>
        </a:p>
      </dgm:t>
    </dgm:pt>
    <dgm:pt modelId="{EA6064B8-CB07-4A0D-AA21-0E4044A3DDA2}" type="sibTrans" cxnId="{4F9EFD7B-1162-4479-8DD3-D94D508F4A68}">
      <dgm:prSet/>
      <dgm:spPr/>
      <dgm:t>
        <a:bodyPr/>
        <a:lstStyle/>
        <a:p>
          <a:endParaRPr lang="pl-PL"/>
        </a:p>
      </dgm:t>
    </dgm:pt>
    <dgm:pt modelId="{71AA13D5-B77C-4AD6-AE0B-9D5D95A866EE}" type="pres">
      <dgm:prSet presAssocID="{778D29CE-DD49-4643-91E9-71CAD25D5BFF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3C8AEF6C-5823-4F65-999F-872ADA5DFF3B}" type="pres">
      <dgm:prSet presAssocID="{778D29CE-DD49-4643-91E9-71CAD25D5BFF}" presName="Background" presStyleLbl="node1" presStyleIdx="0" presStyleCnt="1" custScaleY="108491" custLinFactNeighborX="-503" custLinFactNeighborY="701"/>
      <dgm:spPr/>
    </dgm:pt>
    <dgm:pt modelId="{BA7CE355-12F9-4AA6-BC9C-7635A1D6243D}" type="pres">
      <dgm:prSet presAssocID="{778D29CE-DD49-4643-91E9-71CAD25D5BFF}" presName="Divider" presStyleLbl="callout" presStyleIdx="0" presStyleCnt="1" custFlipHor="1" custScaleX="1987203" custScaleY="106240" custLinFactX="14600000" custLinFactNeighborX="14634760" custLinFactNeighborY="1485"/>
      <dgm:spPr/>
    </dgm:pt>
    <dgm:pt modelId="{6A313C65-7CA0-43EB-9D62-B97E9032D1BE}" type="pres">
      <dgm:prSet presAssocID="{778D29CE-DD49-4643-91E9-71CAD25D5BFF}" presName="ChildText1" presStyleLbl="revTx" presStyleIdx="0" presStyleCnt="0" custScaleX="121776" custScaleY="118329" custLinFactNeighborX="10440" custLinFactNeighborY="-5796">
        <dgm:presLayoutVars>
          <dgm:chMax val="0"/>
          <dgm:chPref val="0"/>
          <dgm:bulletEnabled val="1"/>
        </dgm:presLayoutVars>
      </dgm:prSet>
      <dgm:spPr/>
    </dgm:pt>
    <dgm:pt modelId="{8DD74986-DEC8-4A4F-A4F1-D9B1F5F35EFE}" type="pres">
      <dgm:prSet presAssocID="{778D29CE-DD49-4643-91E9-71CAD25D5BFF}" presName="ChildText2" presStyleLbl="revTx" presStyleIdx="0" presStyleCnt="0" custScaleX="98187" custScaleY="118486" custLinFactNeighborX="4350" custLinFactNeighborY="-276">
        <dgm:presLayoutVars>
          <dgm:chMax val="0"/>
          <dgm:chPref val="0"/>
          <dgm:bulletEnabled val="1"/>
        </dgm:presLayoutVars>
      </dgm:prSet>
      <dgm:spPr/>
    </dgm:pt>
    <dgm:pt modelId="{CA0ECC14-0856-4ED4-9482-4CD8DF5E7FDA}" type="pres">
      <dgm:prSet presAssocID="{778D29CE-DD49-4643-91E9-71CAD25D5BFF}" presName="ParentText1" presStyleLbl="revTx" presStyleIdx="0" presStyleCnt="0">
        <dgm:presLayoutVars>
          <dgm:chMax val="1"/>
          <dgm:chPref val="1"/>
        </dgm:presLayoutVars>
      </dgm:prSet>
      <dgm:spPr/>
    </dgm:pt>
    <dgm:pt modelId="{F453D2B0-8B81-4B48-9F59-7DB9783D0EE2}" type="pres">
      <dgm:prSet presAssocID="{778D29CE-DD49-4643-91E9-71CAD25D5BFF}" presName="ParentShape1" presStyleLbl="alignImgPlace1" presStyleIdx="0" presStyleCnt="2">
        <dgm:presLayoutVars/>
      </dgm:prSet>
      <dgm:spPr/>
    </dgm:pt>
    <dgm:pt modelId="{C570EBEF-2D9A-4F87-A6F1-ED4B9553577D}" type="pres">
      <dgm:prSet presAssocID="{778D29CE-DD49-4643-91E9-71CAD25D5BFF}" presName="ParentText2" presStyleLbl="revTx" presStyleIdx="0" presStyleCnt="0">
        <dgm:presLayoutVars>
          <dgm:chMax val="1"/>
          <dgm:chPref val="1"/>
        </dgm:presLayoutVars>
      </dgm:prSet>
      <dgm:spPr/>
    </dgm:pt>
    <dgm:pt modelId="{A3D9F105-17CB-4A9A-A64A-174F711B3492}" type="pres">
      <dgm:prSet presAssocID="{778D29CE-DD49-4643-91E9-71CAD25D5BFF}" presName="ParentShape2" presStyleLbl="alignImgPlace1" presStyleIdx="1" presStyleCnt="2">
        <dgm:presLayoutVars/>
      </dgm:prSet>
      <dgm:spPr/>
    </dgm:pt>
  </dgm:ptLst>
  <dgm:cxnLst>
    <dgm:cxn modelId="{DBE32C01-7318-4ABD-9673-AF5483B3F8D0}" type="presOf" srcId="{AB8B3B23-C802-4315-86C4-340203E8AEA7}" destId="{8DD74986-DEC8-4A4F-A4F1-D9B1F5F35EFE}" srcOrd="0" destOrd="0" presId="urn:microsoft.com/office/officeart/2009/3/layout/OpposingIdeas"/>
    <dgm:cxn modelId="{452E3516-85D1-4A5E-A2D9-DDDB3C814F62}" type="presOf" srcId="{565C9ECB-74E4-4B68-BB0F-E07F3624D308}" destId="{C570EBEF-2D9A-4F87-A6F1-ED4B9553577D}" srcOrd="0" destOrd="0" presId="urn:microsoft.com/office/officeart/2009/3/layout/OpposingIdeas"/>
    <dgm:cxn modelId="{243E2322-895A-40A9-8AF9-70A3BDF49FCB}" srcId="{AB8B3B23-C802-4315-86C4-340203E8AEA7}" destId="{697499DF-72FA-42CF-B3CE-3D5D014E4B41}" srcOrd="0" destOrd="0" parTransId="{2AC6B2BC-28D2-459D-A419-E1D550D94F72}" sibTransId="{C7C93D1B-F003-41FE-9ADD-526BC8B5EC4C}"/>
    <dgm:cxn modelId="{1EDA4829-DA9B-4EB5-A3D0-CD99CAFFDD33}" type="presOf" srcId="{82E11ABA-41CC-4B69-A15B-7DF791E29D52}" destId="{8DD74986-DEC8-4A4F-A4F1-D9B1F5F35EFE}" srcOrd="0" destOrd="7" presId="urn:microsoft.com/office/officeart/2009/3/layout/OpposingIdeas"/>
    <dgm:cxn modelId="{03A3312E-4941-4ABE-A33E-1DB88E2A47CA}" srcId="{AB8B3B23-C802-4315-86C4-340203E8AEA7}" destId="{4DAD5B3C-3F51-4A37-ABBC-3B28179183FD}" srcOrd="2" destOrd="0" parTransId="{84702BB7-138B-4412-B2F1-54103CCC9F8D}" sibTransId="{4B35A5A2-75C4-4952-AFD2-299D0A40A7C0}"/>
    <dgm:cxn modelId="{ECBF5431-2244-4BAC-85C8-88632B16B6ED}" type="presOf" srcId="{DDA69497-7B71-432B-B1DA-84617D82B733}" destId="{6A313C65-7CA0-43EB-9D62-B97E9032D1BE}" srcOrd="0" destOrd="2" presId="urn:microsoft.com/office/officeart/2009/3/layout/OpposingIdeas"/>
    <dgm:cxn modelId="{83EE6F36-4C78-411B-8546-7AEA07009324}" srcId="{AB8B3B23-C802-4315-86C4-340203E8AEA7}" destId="{4955B2E8-F0FB-4897-81E9-22F5999BA8A8}" srcOrd="5" destOrd="0" parTransId="{0BD997D7-A4E1-4C44-8D12-98FF27046B01}" sibTransId="{86A1321E-ECE3-49D7-A6FB-714C2154B8A6}"/>
    <dgm:cxn modelId="{A0636B3B-8DB2-4B1E-9A4D-53D2DA50AD46}" srcId="{BB8B9630-EFFE-49AD-B354-DD17F7F43CB2}" destId="{DDA69497-7B71-432B-B1DA-84617D82B733}" srcOrd="1" destOrd="0" parTransId="{096D53A7-7365-4845-8438-4D71D04C6E67}" sibTransId="{EA838825-5485-4BEC-A630-73651C34B1BC}"/>
    <dgm:cxn modelId="{9AA1B63C-2C2F-4E19-9B96-6FEE71367E19}" type="presOf" srcId="{4955B2E8-F0FB-4897-81E9-22F5999BA8A8}" destId="{8DD74986-DEC8-4A4F-A4F1-D9B1F5F35EFE}" srcOrd="0" destOrd="6" presId="urn:microsoft.com/office/officeart/2009/3/layout/OpposingIdeas"/>
    <dgm:cxn modelId="{B723483F-F220-4DEB-9BB6-F43A781DC542}" type="presOf" srcId="{8BD6AD17-0429-4D7C-87DB-44C966D84E93}" destId="{8DD74986-DEC8-4A4F-A4F1-D9B1F5F35EFE}" srcOrd="0" destOrd="4" presId="urn:microsoft.com/office/officeart/2009/3/layout/OpposingIdeas"/>
    <dgm:cxn modelId="{6293DB47-D130-4676-9626-382E0D32859D}" srcId="{AB8B3B23-C802-4315-86C4-340203E8AEA7}" destId="{8C99B07A-886F-4EE7-A40A-F71EB905EC19}" srcOrd="1" destOrd="0" parTransId="{8998FD3C-1B2E-47A4-8EB8-B2ED911466F5}" sibTransId="{BBFB6D57-9AD9-46EA-BC6B-999DE903046B}"/>
    <dgm:cxn modelId="{40F7716B-30DE-4553-BC26-EF6416AE174D}" type="presOf" srcId="{697499DF-72FA-42CF-B3CE-3D5D014E4B41}" destId="{8DD74986-DEC8-4A4F-A4F1-D9B1F5F35EFE}" srcOrd="0" destOrd="1" presId="urn:microsoft.com/office/officeart/2009/3/layout/OpposingIdeas"/>
    <dgm:cxn modelId="{9245414D-88AC-4350-B1BA-20F03515E90C}" type="presOf" srcId="{4DAD5B3C-3F51-4A37-ABBC-3B28179183FD}" destId="{8DD74986-DEC8-4A4F-A4F1-D9B1F5F35EFE}" srcOrd="0" destOrd="3" presId="urn:microsoft.com/office/officeart/2009/3/layout/OpposingIdeas"/>
    <dgm:cxn modelId="{B9594A73-585B-4EC3-90CA-4546078B5AA1}" srcId="{BB8B9630-EFFE-49AD-B354-DD17F7F43CB2}" destId="{841E2321-E642-4A56-8F86-62DD7D2B2D4D}" srcOrd="4" destOrd="0" parTransId="{C5032E21-523B-49CC-9C1E-1AFBEB96D7E3}" sibTransId="{B7997C19-242E-46BF-8FCE-2A1E3BB8BD77}"/>
    <dgm:cxn modelId="{D20D9455-702A-4D1E-9825-E1534DE0E16B}" type="presOf" srcId="{778D29CE-DD49-4643-91E9-71CAD25D5BFF}" destId="{71AA13D5-B77C-4AD6-AE0B-9D5D95A866EE}" srcOrd="0" destOrd="0" presId="urn:microsoft.com/office/officeart/2009/3/layout/OpposingIdeas"/>
    <dgm:cxn modelId="{1468B376-5F6C-4F8D-ACD6-81E372C18266}" type="presOf" srcId="{841E2321-E642-4A56-8F86-62DD7D2B2D4D}" destId="{6A313C65-7CA0-43EB-9D62-B97E9032D1BE}" srcOrd="0" destOrd="5" presId="urn:microsoft.com/office/officeart/2009/3/layout/OpposingIdeas"/>
    <dgm:cxn modelId="{2416F87B-B37A-4D60-9A58-AC3DFB90DAE0}" srcId="{413EAF94-47B4-4C22-BA2A-C2DE1492606F}" destId="{BB8B9630-EFFE-49AD-B354-DD17F7F43CB2}" srcOrd="0" destOrd="0" parTransId="{791A7A14-8E0E-49D3-8047-BF28DB87A7A1}" sibTransId="{537DE680-8E7B-4CD6-821B-D213AC5B2615}"/>
    <dgm:cxn modelId="{4F9EFD7B-1162-4479-8DD3-D94D508F4A68}" srcId="{AB8B3B23-C802-4315-86C4-340203E8AEA7}" destId="{8BD6AD17-0429-4D7C-87DB-44C966D84E93}" srcOrd="3" destOrd="0" parTransId="{B2DE08A7-4024-4018-8DB3-A5FC3E1F5DA5}" sibTransId="{EA6064B8-CB07-4A0D-AA21-0E4044A3DDA2}"/>
    <dgm:cxn modelId="{FB35FA81-8BA8-4F5C-8A98-A5D0D3E301F3}" type="presOf" srcId="{140986F0-61E9-40A5-9579-AD1095476B7D}" destId="{6A313C65-7CA0-43EB-9D62-B97E9032D1BE}" srcOrd="0" destOrd="1" presId="urn:microsoft.com/office/officeart/2009/3/layout/OpposingIdeas"/>
    <dgm:cxn modelId="{EA79718F-0E47-4592-A510-4D4A0F1A4011}" type="presOf" srcId="{676B92B2-A953-4806-83F5-BE4585571787}" destId="{6A313C65-7CA0-43EB-9D62-B97E9032D1BE}" srcOrd="0" destOrd="3" presId="urn:microsoft.com/office/officeart/2009/3/layout/OpposingIdeas"/>
    <dgm:cxn modelId="{09825E93-8B84-4525-9B3E-11A965B27BBE}" type="presOf" srcId="{1B4DC911-4A61-4E33-B86D-F34D1665358A}" destId="{8DD74986-DEC8-4A4F-A4F1-D9B1F5F35EFE}" srcOrd="0" destOrd="5" presId="urn:microsoft.com/office/officeart/2009/3/layout/OpposingIdeas"/>
    <dgm:cxn modelId="{D23DD4A8-F7F3-4EE5-BC38-9CF30EE28580}" srcId="{BB8B9630-EFFE-49AD-B354-DD17F7F43CB2}" destId="{140986F0-61E9-40A5-9579-AD1095476B7D}" srcOrd="0" destOrd="0" parTransId="{3D386327-B358-4BAD-A363-C4D7282938AA}" sibTransId="{9949490F-B1C1-44B7-8DC5-FD7F575BC67A}"/>
    <dgm:cxn modelId="{FBC3C4B5-D4B5-4831-AE5F-617C3E5CA218}" type="presOf" srcId="{565C9ECB-74E4-4B68-BB0F-E07F3624D308}" destId="{A3D9F105-17CB-4A9A-A64A-174F711B3492}" srcOrd="1" destOrd="0" presId="urn:microsoft.com/office/officeart/2009/3/layout/OpposingIdeas"/>
    <dgm:cxn modelId="{061860B6-5FDC-425E-9A00-6202F0F7DC50}" type="presOf" srcId="{413EAF94-47B4-4C22-BA2A-C2DE1492606F}" destId="{F453D2B0-8B81-4B48-9F59-7DB9783D0EE2}" srcOrd="1" destOrd="0" presId="urn:microsoft.com/office/officeart/2009/3/layout/OpposingIdeas"/>
    <dgm:cxn modelId="{F9FFC2B6-314A-489C-B6B1-678F3432EAAB}" srcId="{AB8B3B23-C802-4315-86C4-340203E8AEA7}" destId="{82E11ABA-41CC-4B69-A15B-7DF791E29D52}" srcOrd="6" destOrd="0" parTransId="{10E98DC3-461A-447C-BC0E-06E9576E19C5}" sibTransId="{12043EC8-96D8-4C42-8200-25C60A0E3ABE}"/>
    <dgm:cxn modelId="{7009B8BA-2DBB-4EA8-84F3-E110B75C9576}" type="presOf" srcId="{BB8B9630-EFFE-49AD-B354-DD17F7F43CB2}" destId="{6A313C65-7CA0-43EB-9D62-B97E9032D1BE}" srcOrd="0" destOrd="0" presId="urn:microsoft.com/office/officeart/2009/3/layout/OpposingIdeas"/>
    <dgm:cxn modelId="{E79BF7CB-DE5E-4A23-9328-DE703140DB9A}" srcId="{BB8B9630-EFFE-49AD-B354-DD17F7F43CB2}" destId="{676B92B2-A953-4806-83F5-BE4585571787}" srcOrd="2" destOrd="0" parTransId="{3F8310B3-6D3D-427A-9DE1-D24B96B24D11}" sibTransId="{DCF67D04-6DBF-4AEF-84CF-8774E652FA5C}"/>
    <dgm:cxn modelId="{791B8DDB-695B-4260-953F-CE4FECEB0860}" srcId="{BB8B9630-EFFE-49AD-B354-DD17F7F43CB2}" destId="{2B5D98E5-3156-47AB-B2CF-A7147A00EBE5}" srcOrd="3" destOrd="0" parTransId="{24D42FE4-BF59-4C9D-B310-39CD33DB51A6}" sibTransId="{F76DA09E-1480-4E22-B590-A8EF36E145D8}"/>
    <dgm:cxn modelId="{9349AEE1-915B-43F5-9241-7D73D53F203D}" srcId="{AB8B3B23-C802-4315-86C4-340203E8AEA7}" destId="{1B4DC911-4A61-4E33-B86D-F34D1665358A}" srcOrd="4" destOrd="0" parTransId="{26729417-D8A3-4720-98FC-E40BA990E519}" sibTransId="{50A8F321-0464-4A64-ACFC-6881A14D85C6}"/>
    <dgm:cxn modelId="{9C5220E6-2C71-404F-83EF-E3A02F9F7BE8}" srcId="{778D29CE-DD49-4643-91E9-71CAD25D5BFF}" destId="{565C9ECB-74E4-4B68-BB0F-E07F3624D308}" srcOrd="1" destOrd="0" parTransId="{54391121-E21D-4B4B-BABC-76186B254BE3}" sibTransId="{25A9E3C1-D0BC-49E6-B90F-0910DAC01935}"/>
    <dgm:cxn modelId="{25E02FE9-449F-4736-B272-3F044C05B996}" srcId="{565C9ECB-74E4-4B68-BB0F-E07F3624D308}" destId="{AB8B3B23-C802-4315-86C4-340203E8AEA7}" srcOrd="0" destOrd="0" parTransId="{08E94F5D-8D68-40D3-9BDA-0EFD1A484042}" sibTransId="{188D6D0D-4FF6-4B51-807F-2B3BE2B52DB4}"/>
    <dgm:cxn modelId="{CD56ACF2-6AD3-46E1-BCA2-D571C527A5ED}" type="presOf" srcId="{413EAF94-47B4-4C22-BA2A-C2DE1492606F}" destId="{CA0ECC14-0856-4ED4-9482-4CD8DF5E7FDA}" srcOrd="0" destOrd="0" presId="urn:microsoft.com/office/officeart/2009/3/layout/OpposingIdeas"/>
    <dgm:cxn modelId="{6399E3F2-4940-452B-8C6F-EBE100F258E1}" type="presOf" srcId="{2B5D98E5-3156-47AB-B2CF-A7147A00EBE5}" destId="{6A313C65-7CA0-43EB-9D62-B97E9032D1BE}" srcOrd="0" destOrd="4" presId="urn:microsoft.com/office/officeart/2009/3/layout/OpposingIdeas"/>
    <dgm:cxn modelId="{BBEC6EF5-895D-45D9-B1E5-544C920BFD3E}" type="presOf" srcId="{8C99B07A-886F-4EE7-A40A-F71EB905EC19}" destId="{8DD74986-DEC8-4A4F-A4F1-D9B1F5F35EFE}" srcOrd="0" destOrd="2" presId="urn:microsoft.com/office/officeart/2009/3/layout/OpposingIdeas"/>
    <dgm:cxn modelId="{D60634FE-F592-4191-8E86-55732B589502}" srcId="{778D29CE-DD49-4643-91E9-71CAD25D5BFF}" destId="{413EAF94-47B4-4C22-BA2A-C2DE1492606F}" srcOrd="0" destOrd="0" parTransId="{F0A06C7E-08CE-44D3-841F-B596927437C2}" sibTransId="{AF9B1FCD-6C54-46F0-B93B-D3FB2AC12F9D}"/>
    <dgm:cxn modelId="{3C9B827B-B793-4925-A5CA-FE8C4018E819}" type="presParOf" srcId="{71AA13D5-B77C-4AD6-AE0B-9D5D95A866EE}" destId="{3C8AEF6C-5823-4F65-999F-872ADA5DFF3B}" srcOrd="0" destOrd="0" presId="urn:microsoft.com/office/officeart/2009/3/layout/OpposingIdeas"/>
    <dgm:cxn modelId="{D30A751A-4441-4503-A4DB-C85DB4926ECF}" type="presParOf" srcId="{71AA13D5-B77C-4AD6-AE0B-9D5D95A866EE}" destId="{BA7CE355-12F9-4AA6-BC9C-7635A1D6243D}" srcOrd="1" destOrd="0" presId="urn:microsoft.com/office/officeart/2009/3/layout/OpposingIdeas"/>
    <dgm:cxn modelId="{69E1FD0D-1972-4CE3-88B5-49075917934F}" type="presParOf" srcId="{71AA13D5-B77C-4AD6-AE0B-9D5D95A866EE}" destId="{6A313C65-7CA0-43EB-9D62-B97E9032D1BE}" srcOrd="2" destOrd="0" presId="urn:microsoft.com/office/officeart/2009/3/layout/OpposingIdeas"/>
    <dgm:cxn modelId="{D8BA2F16-2EAE-48AC-B17E-E5D3C636D7D4}" type="presParOf" srcId="{71AA13D5-B77C-4AD6-AE0B-9D5D95A866EE}" destId="{8DD74986-DEC8-4A4F-A4F1-D9B1F5F35EFE}" srcOrd="3" destOrd="0" presId="urn:microsoft.com/office/officeart/2009/3/layout/OpposingIdeas"/>
    <dgm:cxn modelId="{26267C28-FC40-4F20-89E4-10CA10F7144D}" type="presParOf" srcId="{71AA13D5-B77C-4AD6-AE0B-9D5D95A866EE}" destId="{CA0ECC14-0856-4ED4-9482-4CD8DF5E7FDA}" srcOrd="4" destOrd="0" presId="urn:microsoft.com/office/officeart/2009/3/layout/OpposingIdeas"/>
    <dgm:cxn modelId="{6D9F5632-C5A7-4F40-AE38-86BC804F2253}" type="presParOf" srcId="{71AA13D5-B77C-4AD6-AE0B-9D5D95A866EE}" destId="{F453D2B0-8B81-4B48-9F59-7DB9783D0EE2}" srcOrd="5" destOrd="0" presId="urn:microsoft.com/office/officeart/2009/3/layout/OpposingIdeas"/>
    <dgm:cxn modelId="{03C5B56D-4BDA-4699-97A5-C99AF91BE087}" type="presParOf" srcId="{71AA13D5-B77C-4AD6-AE0B-9D5D95A866EE}" destId="{C570EBEF-2D9A-4F87-A6F1-ED4B9553577D}" srcOrd="6" destOrd="0" presId="urn:microsoft.com/office/officeart/2009/3/layout/OpposingIdeas"/>
    <dgm:cxn modelId="{738A7EAF-5946-4252-A5CE-B12D3BCD1A7D}" type="presParOf" srcId="{71AA13D5-B77C-4AD6-AE0B-9D5D95A866EE}" destId="{A3D9F105-17CB-4A9A-A64A-174F711B3492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AEF6C-5823-4F65-999F-872ADA5DFF3B}">
      <dsp:nvSpPr>
        <dsp:cNvPr id="0" name=""/>
        <dsp:cNvSpPr/>
      </dsp:nvSpPr>
      <dsp:spPr>
        <a:xfrm>
          <a:off x="1294232" y="762007"/>
          <a:ext cx="6379066" cy="3721722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CE355-12F9-4AA6-BC9C-7635A1D6243D}">
      <dsp:nvSpPr>
        <dsp:cNvPr id="0" name=""/>
        <dsp:cNvSpPr/>
      </dsp:nvSpPr>
      <dsp:spPr>
        <a:xfrm flipH="1">
          <a:off x="4756480" y="1203243"/>
          <a:ext cx="16901" cy="2871426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13C65-7CA0-43EB-9D62-B97E9032D1BE}">
      <dsp:nvSpPr>
        <dsp:cNvPr id="0" name=""/>
        <dsp:cNvSpPr/>
      </dsp:nvSpPr>
      <dsp:spPr>
        <a:xfrm>
          <a:off x="1526570" y="708029"/>
          <a:ext cx="3366207" cy="34441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t" anchorCtr="0">
          <a:noAutofit/>
        </a:bodyPr>
        <a:lstStyle/>
        <a:p>
          <a:pPr marL="0" marR="0" lvl="0" indent="0" algn="l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pl-PL" sz="100" kern="1200" dirty="0"/>
            <a:t> 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pl-PL" sz="1200" kern="1200" dirty="0"/>
            <a:t>Jak </a:t>
          </a:r>
          <a:r>
            <a:rPr lang="pl-PL" sz="1200" kern="1200" dirty="0">
              <a:solidFill>
                <a:schemeClr val="tx2"/>
              </a:solidFill>
            </a:rPr>
            <a:t>pogodzić funkcjonowanie tradycyjnych i autonomicznych </a:t>
          </a:r>
          <a:br>
            <a:rPr lang="pl-PL" sz="1200" kern="1200" dirty="0">
              <a:solidFill>
                <a:schemeClr val="tx2"/>
              </a:solidFill>
            </a:rPr>
          </a:br>
          <a:r>
            <a:rPr lang="pl-PL" sz="1200" kern="1200" dirty="0">
              <a:solidFill>
                <a:schemeClr val="tx2"/>
              </a:solidFill>
            </a:rPr>
            <a:t>pojazdów</a:t>
          </a:r>
          <a:r>
            <a:rPr lang="pl-PL" sz="1200" kern="1200" dirty="0"/>
            <a:t>?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pl-PL" sz="1200" kern="1200" dirty="0">
              <a:solidFill>
                <a:schemeClr val="tx2"/>
              </a:solidFill>
            </a:rPr>
            <a:t>Kwestia odpowiedzialności</a:t>
          </a:r>
          <a:r>
            <a:rPr lang="pl-PL" sz="1200" kern="1200" dirty="0"/>
            <a:t>: kto ponosi odpowiedzialność w razie wypadków - kierowca czy producent?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pl-PL" sz="1200" kern="1200" dirty="0">
              <a:solidFill>
                <a:schemeClr val="tx2"/>
              </a:solidFill>
            </a:rPr>
            <a:t>Przetwarzanie danych</a:t>
          </a:r>
          <a:r>
            <a:rPr lang="pl-PL" sz="1200" kern="1200" dirty="0"/>
            <a:t>: unijne przepisy </a:t>
          </a:r>
          <a:br>
            <a:rPr lang="pl-PL" sz="1200" kern="1200" dirty="0"/>
          </a:br>
          <a:r>
            <a:rPr lang="pl-PL" sz="1200" kern="1200" dirty="0"/>
            <a:t>o ochronie danych mają zastosowanie również do sektora AI – jakie działania podjąć w celu zagwarantowania cyberbezpieczeństwa i ochrony przed cyberatakami?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pl-PL" sz="1200" kern="1200" dirty="0">
              <a:solidFill>
                <a:schemeClr val="tx2"/>
              </a:solidFill>
            </a:rPr>
            <a:t>Kwestie etyczne</a:t>
          </a:r>
          <a:r>
            <a:rPr lang="pl-PL" sz="1200" kern="1200" dirty="0"/>
            <a:t>: jakie powinny być wytyczne dotyczące sztucznej inteligencji?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pl-PL" sz="1200" kern="1200" dirty="0">
              <a:solidFill>
                <a:schemeClr val="tx2"/>
              </a:solidFill>
            </a:rPr>
            <a:t>Infrastruktura</a:t>
          </a:r>
          <a:r>
            <a:rPr lang="pl-PL" sz="1200" kern="1200" dirty="0"/>
            <a:t>: jak finansować badania, innowacje oraz konieczność budowy odpowiedniej infrastruktury?</a:t>
          </a:r>
        </a:p>
      </dsp:txBody>
      <dsp:txXfrm>
        <a:off x="1526570" y="708029"/>
        <a:ext cx="3366207" cy="3444177"/>
      </dsp:txXfrm>
    </dsp:sp>
    <dsp:sp modelId="{8DD74986-DEC8-4A4F-A4F1-D9B1F5F35EFE}">
      <dsp:nvSpPr>
        <dsp:cNvPr id="0" name=""/>
        <dsp:cNvSpPr/>
      </dsp:nvSpPr>
      <dsp:spPr>
        <a:xfrm>
          <a:off x="4873790" y="866413"/>
          <a:ext cx="2714145" cy="34487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t" anchorCtr="0">
          <a:noAutofit/>
        </a:bodyPr>
        <a:lstStyle/>
        <a:p>
          <a:pPr marL="57150" lvl="1" indent="0" algn="l" defTabSz="4889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endParaRPr lang="pl-PL" sz="100" kern="1200" dirty="0"/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r>
            <a:rPr lang="pl-PL" sz="1200" kern="1200" dirty="0">
              <a:solidFill>
                <a:schemeClr val="tx2"/>
              </a:solidFill>
            </a:rPr>
            <a:t>Poprawa bezpieczeństwa:</a:t>
          </a:r>
          <a:r>
            <a:rPr lang="pl-PL" sz="1200" kern="1200" dirty="0"/>
            <a:t> około 95% wszystkich wypadków drogowych w UE jest wynikiem ludzkiego błędu i w samym tylko 2017 r. na unijnych drogach zginęło 25 300 osób</a:t>
          </a:r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r>
            <a:rPr lang="pl-PL" sz="1200" kern="1200" dirty="0">
              <a:solidFill>
                <a:schemeClr val="tx2"/>
              </a:solidFill>
            </a:rPr>
            <a:t>Zmniejszenie korków i ochrona środowiska</a:t>
          </a:r>
          <a:r>
            <a:rPr lang="pl-PL" sz="1200" kern="1200" dirty="0"/>
            <a:t>: mniejsze odległości między samochodami oraz </a:t>
          </a:r>
          <a:br>
            <a:rPr lang="pl-PL" sz="1200" kern="1200" dirty="0"/>
          </a:br>
          <a:r>
            <a:rPr lang="pl-PL" sz="1200" kern="1200" dirty="0"/>
            <a:t>większa płynność jazdy dzięki porozumiewaniu się samochodów</a:t>
          </a:r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r>
            <a:rPr lang="pl-PL" sz="1200" kern="1200" dirty="0">
              <a:solidFill>
                <a:schemeClr val="tx2"/>
              </a:solidFill>
            </a:rPr>
            <a:t>Lepsza dostępność </a:t>
          </a:r>
          <a:r>
            <a:rPr lang="pl-PL" sz="1200" kern="1200" dirty="0"/>
            <a:t>dla </a:t>
          </a:r>
          <a:r>
            <a:rPr lang="pl-PL" sz="1200" b="0" i="0" kern="1200" dirty="0"/>
            <a:t>osób </a:t>
          </a:r>
          <a:br>
            <a:rPr lang="pl-PL" sz="1200" b="0" i="0" kern="1200" dirty="0"/>
          </a:br>
          <a:r>
            <a:rPr lang="pl-PL" sz="1200" b="0" i="0" kern="1200" dirty="0"/>
            <a:t>o ograniczonej możliwości poruszania się lub osób niepełnosprawnych</a:t>
          </a:r>
          <a:endParaRPr lang="pl-PL" sz="1200" kern="1200" dirty="0"/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r>
            <a:rPr lang="pl-PL" sz="1200" kern="1200" dirty="0">
              <a:solidFill>
                <a:schemeClr val="tx2"/>
              </a:solidFill>
            </a:rPr>
            <a:t>Wzrost gospodarczy i nowe miejsca pracy</a:t>
          </a:r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endParaRPr lang="pl-PL" sz="1200" kern="1200" dirty="0"/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endParaRPr lang="pl-PL" sz="1200" kern="1200" dirty="0"/>
        </a:p>
        <a:p>
          <a:pPr marL="114300" marR="0" lvl="1" indent="-114300" algn="l" defTabSz="533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"/>
            <a:tabLst/>
            <a:defRPr/>
          </a:pPr>
          <a:endParaRPr lang="pl-PL" sz="1200" kern="1200" dirty="0"/>
        </a:p>
      </dsp:txBody>
      <dsp:txXfrm>
        <a:off x="4873790" y="866413"/>
        <a:ext cx="2714145" cy="3448747"/>
      </dsp:txXfrm>
    </dsp:sp>
    <dsp:sp modelId="{F453D2B0-8B81-4B48-9F59-7DB9783D0EE2}">
      <dsp:nvSpPr>
        <dsp:cNvPr id="0" name=""/>
        <dsp:cNvSpPr/>
      </dsp:nvSpPr>
      <dsp:spPr>
        <a:xfrm rot="16200000">
          <a:off x="-1076420" y="1339562"/>
          <a:ext cx="3742302" cy="1063177"/>
        </a:xfrm>
        <a:prstGeom prst="rightArrow">
          <a:avLst>
            <a:gd name="adj1" fmla="val 49830"/>
            <a:gd name="adj2" fmla="val 60660"/>
          </a:avLst>
        </a:prstGeom>
        <a:solidFill>
          <a:srgbClr val="FF0000">
            <a:alpha val="20000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Wyzwania</a:t>
          </a:r>
        </a:p>
      </dsp:txBody>
      <dsp:txXfrm>
        <a:off x="-915738" y="1766943"/>
        <a:ext cx="3420937" cy="529781"/>
      </dsp:txXfrm>
    </dsp:sp>
    <dsp:sp modelId="{A3D9F105-17CB-4A9A-A64A-174F711B3492}">
      <dsp:nvSpPr>
        <dsp:cNvPr id="0" name=""/>
        <dsp:cNvSpPr/>
      </dsp:nvSpPr>
      <dsp:spPr>
        <a:xfrm rot="5400000">
          <a:off x="6365822" y="2794902"/>
          <a:ext cx="3742302" cy="1063177"/>
        </a:xfrm>
        <a:prstGeom prst="rightArrow">
          <a:avLst>
            <a:gd name="adj1" fmla="val 49830"/>
            <a:gd name="adj2" fmla="val 60660"/>
          </a:avLst>
        </a:prstGeom>
        <a:solidFill>
          <a:srgbClr val="00B050">
            <a:alpha val="20000"/>
          </a:srgb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Korzyści</a:t>
          </a:r>
        </a:p>
      </dsp:txBody>
      <dsp:txXfrm>
        <a:off x="6526505" y="2900918"/>
        <a:ext cx="3420937" cy="529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107" tIns="46053" rIns="92107" bIns="4605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107" tIns="46053" rIns="92107" bIns="4605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85DF80-E7A7-40DD-8998-8066D8D2A6D0}" type="datetimeFigureOut">
              <a:rPr lang="en-US"/>
              <a:pPr>
                <a:defRPr/>
              </a:pPr>
              <a:t>2/26/2020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107" tIns="46053" rIns="92107" bIns="4605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2107" tIns="46053" rIns="92107" bIns="460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BF63459-2635-42B6-BA08-66859E186CA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80013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107" tIns="46053" rIns="92107" bIns="4605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107" tIns="46053" rIns="92107" bIns="4605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ADCA04-CBD8-46C3-9021-5AD3BA46E17F}" type="datetimeFigureOut">
              <a:rPr lang="en-US"/>
              <a:pPr>
                <a:defRPr/>
              </a:pPr>
              <a:t>2/26/2020</a:t>
            </a:fld>
            <a:endParaRPr lang="pl-P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7" tIns="46053" rIns="92107" bIns="46053" rtlCol="0" anchor="ctr"/>
          <a:lstStyle/>
          <a:p>
            <a:pPr lvl="0"/>
            <a:endParaRPr lang="pl-PL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2107" tIns="46053" rIns="92107" bIns="46053" rtlCol="0"/>
          <a:lstStyle/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107" tIns="46053" rIns="92107" bIns="4605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2107" tIns="46053" rIns="92107" bIns="460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57EEFAD6-C789-4530-82BF-7C053A208F5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2269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.pl/MotoPL/7,88389,22083388,to-blad-czlowieka-jest-przyczyna-90-proc-wypadkow-juz-w-2020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mianynaziemi.pl/wiadomosc/najpierw-uber-teraz-tesla-kolejny-smiertelny-wypadek-z-udzialem-samochodu-autonomicznego" TargetMode="External"/><Relationship Id="rId5" Type="http://schemas.openxmlformats.org/officeDocument/2006/relationships/hyperlink" Target="https://en.wikipedia.org/wiki/Death_of_Elaine_Herzberg" TargetMode="External"/><Relationship Id="rId4" Type="http://schemas.openxmlformats.org/officeDocument/2006/relationships/hyperlink" Target="https://en.wikipedia.org/wiki/Volvo_XC9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9775"/>
            <a:ext cx="4935537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1268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fld id="{33F85D32-4427-42E1-BFA2-4FE55399CB25}" type="slidenum">
              <a:rPr lang="pl-PL" altLang="pl-PL">
                <a:latin typeface="Calibri" pitchFamily="34" charset="0"/>
              </a:rPr>
              <a:pPr/>
              <a:t>1</a:t>
            </a:fld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6388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fld id="{88286493-6566-4E96-A51A-67C2FF5DE2A9}" type="slidenum">
              <a:rPr lang="pl-PL" altLang="pl-PL">
                <a:latin typeface="Calibri" pitchFamily="34" charset="0"/>
              </a:rPr>
              <a:pPr/>
              <a:t>5</a:t>
            </a:fld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dirty="0"/>
              <a:t>Zdjęcie prototypu samochodu autonomicznego testowanego n torach </a:t>
            </a:r>
            <a:r>
              <a:rPr lang="pl-PL" altLang="pl-PL" dirty="0" err="1"/>
              <a:t>Bosha</a:t>
            </a:r>
            <a:r>
              <a:rPr lang="pl-PL" altLang="pl-PL" dirty="0"/>
              <a:t> pochodzi ze strony </a:t>
            </a:r>
            <a:r>
              <a:rPr lang="pl-PL" altLang="pl-PL" dirty="0">
                <a:hlinkClick r:id="rId3"/>
              </a:rPr>
              <a:t>https://moto.pl/MotoPL/7,88389,22083388,to-blad-czlowieka-jest-przyczyna-90-proc-wypadkow-juz-w-2020.html</a:t>
            </a:r>
            <a:endParaRPr lang="pl-PL" altLang="pl-PL" dirty="0"/>
          </a:p>
          <a:p>
            <a:endParaRPr lang="pl-PL" altLang="pl-PL" dirty="0"/>
          </a:p>
          <a:p>
            <a:r>
              <a:rPr lang="pl-PL" altLang="pl-PL" dirty="0"/>
              <a:t>Zdjęcie </a:t>
            </a:r>
            <a:r>
              <a:rPr lang="pl-PL" altLang="pl-PL" dirty="0" err="1"/>
              <a:t>Samobieżnnego</a:t>
            </a:r>
            <a:r>
              <a:rPr lang="pl-PL" altLang="pl-PL" dirty="0"/>
              <a:t> Ubera </a:t>
            </a:r>
            <a:r>
              <a:rPr lang="pl-PL" altLang="pl-PL" dirty="0">
                <a:hlinkClick r:id="rId4" tooltip="Volvo XC90"/>
              </a:rPr>
              <a:t>Volvo XC90</a:t>
            </a:r>
            <a:r>
              <a:rPr lang="pl-PL" altLang="pl-PL" dirty="0"/>
              <a:t> uczestniczy w kolizji, z uszkodzeniami po prawej stronie ze strony </a:t>
            </a:r>
            <a:r>
              <a:rPr lang="pl-PL" altLang="pl-PL" dirty="0">
                <a:hlinkClick r:id="rId5"/>
              </a:rPr>
              <a:t>https://en.wikipedia.org/wiki/Death_of_Elaine_Herzberg</a:t>
            </a:r>
            <a:endParaRPr lang="pl-PL" altLang="pl-PL" dirty="0"/>
          </a:p>
          <a:p>
            <a:r>
              <a:rPr lang="pl-PL" altLang="pl-PL" dirty="0"/>
              <a:t>Zdjęcie Tesli ze </a:t>
            </a:r>
            <a:r>
              <a:rPr lang="pl-PL" altLang="pl-PL" dirty="0" err="1"/>
              <a:t>vstrony</a:t>
            </a:r>
            <a:r>
              <a:rPr lang="pl-PL" altLang="pl-PL" dirty="0"/>
              <a:t> </a:t>
            </a:r>
            <a:r>
              <a:rPr lang="pl-PL" altLang="pl-PL" dirty="0">
                <a:hlinkClick r:id="rId6"/>
              </a:rPr>
              <a:t>https://zmianynaziemi.pl/wiadomosc/najpierw-uber-teraz-tesla-kolejny-smiertelny-wypadek-z-udzialem-samochodu-autonomicznego</a:t>
            </a:r>
            <a:endParaRPr lang="pl-PL" altLang="pl-PL" dirty="0"/>
          </a:p>
          <a:p>
            <a:endParaRPr lang="pl-PL" altLang="pl-PL" dirty="0"/>
          </a:p>
        </p:txBody>
      </p:sp>
      <p:sp>
        <p:nvSpPr>
          <p:cNvPr id="18436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fld id="{0D39C149-D93A-4A53-B956-DB1C81635919}" type="slidenum">
              <a:rPr lang="pl-PL" altLang="pl-PL">
                <a:latin typeface="Calibri" pitchFamily="34" charset="0"/>
              </a:rPr>
              <a:pPr/>
              <a:t>6</a:t>
            </a:fld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20484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fld id="{1ADC34E8-023C-467F-94CC-BF1F2B4B91B3}" type="slidenum">
              <a:rPr lang="pl-PL" altLang="pl-PL">
                <a:latin typeface="Calibri" pitchFamily="34" charset="0"/>
              </a:rPr>
              <a:pPr/>
              <a:t>7</a:t>
            </a:fld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/>
              <a:t>Komisja Europejska wspiera podejście rozwoju sztucznej inteligencji zorientowane na człowieka. Zdaniem Komisji ustanowienie ram prawnych, które zapewnią etyczny rozwój sztucznej inteligencji i zagwarantują nadrzędną rolę człowieka jest konieczne dla zachowania bezpieczeństwa tej technologii. „Biała księga” odwołuje się do dwóch kluczowych kryteriów Sztucznej Inteligencji: doskonałości </a:t>
            </a:r>
            <a:r>
              <a:rPr lang="pl-PL" altLang="pl-PL" i="1"/>
              <a:t>(</a:t>
            </a:r>
            <a:r>
              <a:rPr lang="pl-PL" altLang="pl-PL" b="1" i="1"/>
              <a:t>ecosystem of excellence)</a:t>
            </a:r>
            <a:r>
              <a:rPr lang="pl-PL" altLang="pl-PL"/>
              <a:t> i zaufania </a:t>
            </a:r>
            <a:r>
              <a:rPr lang="pl-PL" altLang="pl-PL" b="1" i="1"/>
              <a:t>(ecosystem of trust)</a:t>
            </a:r>
            <a:r>
              <a:rPr lang="pl-PL" altLang="pl-PL"/>
              <a:t>. Przyjęcie kryterium doskonałości ma doprowadzić do utworzenia jednolitych ram prawnych Sztucznej Inteligencji na poziomie unijnym, krajowym i regionalnym. Rozwijanie drugiego kryterium ma zwiększyć zaufanie społeczne do Sztucznej Inteligencji.</a:t>
            </a:r>
          </a:p>
          <a:p>
            <a:r>
              <a:rPr lang="pl-PL" altLang="pl-PL"/>
              <a:t>Wraz z publikacją „Białej księgi” rozpoczął się proces konsultacji dokumentu ze środowiskiem akademickim, biznesowym i społeczeństwem obywatelskim. Konsultacje zakończą się 19 maja 2020r.</a:t>
            </a:r>
          </a:p>
          <a:p>
            <a:endParaRPr lang="pl-PL" altLang="pl-PL"/>
          </a:p>
        </p:txBody>
      </p:sp>
      <p:sp>
        <p:nvSpPr>
          <p:cNvPr id="23556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fld id="{34215511-A565-49A8-BE18-44DB5F14BF2C}" type="slidenum">
              <a:rPr lang="pl-PL" altLang="pl-PL">
                <a:latin typeface="Calibri" pitchFamily="34" charset="0"/>
              </a:rPr>
              <a:pPr/>
              <a:t>9</a:t>
            </a:fld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26628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fld id="{B2E36336-70A7-453F-915B-A461923B9CFD}" type="slidenum">
              <a:rPr lang="pl-PL" altLang="pl-PL">
                <a:latin typeface="Calibri" pitchFamily="34" charset="0"/>
              </a:rPr>
              <a:pPr/>
              <a:t>11</a:t>
            </a:fld>
            <a:endParaRPr lang="pl-PL" altLang="pl-PL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4538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617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337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2163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9363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6563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3763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90963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D6A0C08-10BE-4FB5-841B-9BADA2956677}" type="slidenum">
              <a:rPr lang="pl-PL" altLang="pl-PL"/>
              <a:pPr>
                <a:spcBef>
                  <a:spcPct val="0"/>
                </a:spcBef>
              </a:pPr>
              <a:t>14</a:t>
            </a:fld>
            <a:endParaRPr lang="pl-PL" altLang="pl-PL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 userDrawn="1"/>
        </p:nvSpPr>
        <p:spPr>
          <a:xfrm flipV="1">
            <a:off x="0" y="141288"/>
            <a:ext cx="9144000" cy="6724650"/>
          </a:xfrm>
          <a:prstGeom prst="rect">
            <a:avLst/>
          </a:prstGeom>
          <a:solidFill>
            <a:srgbClr val="B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" name="Picture 13" descr="Audytel_logoBiale_do_wrd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720725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/>
          <p:nvPr userDrawn="1"/>
        </p:nvSpPr>
        <p:spPr>
          <a:xfrm flipH="1">
            <a:off x="6732588" y="0"/>
            <a:ext cx="2411412" cy="12604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Rectangle 20"/>
          <p:cNvSpPr/>
          <p:nvPr userDrawn="1"/>
        </p:nvSpPr>
        <p:spPr>
          <a:xfrm flipH="1">
            <a:off x="6732588" y="6713538"/>
            <a:ext cx="2411412" cy="1444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2700000"/>
            <a:ext cx="6120000" cy="14400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000" y="4500000"/>
            <a:ext cx="6120000" cy="108158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62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18781" r="117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 userDrawn="1"/>
        </p:nvSpPr>
        <p:spPr>
          <a:xfrm>
            <a:off x="0" y="3136900"/>
            <a:ext cx="9144000" cy="2041525"/>
          </a:xfrm>
          <a:prstGeom prst="rect">
            <a:avLst/>
          </a:prstGeom>
          <a:solidFill>
            <a:srgbClr val="FF00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3711575"/>
            <a:ext cx="27114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oliniowy 9"/>
          <p:cNvCxnSpPr/>
          <p:nvPr userDrawn="1"/>
        </p:nvCxnSpPr>
        <p:spPr>
          <a:xfrm>
            <a:off x="3582988" y="3338513"/>
            <a:ext cx="0" cy="15525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57600" y="3428999"/>
            <a:ext cx="5381625" cy="1461978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277949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/>
          <p:nvPr userDrawn="1"/>
        </p:nvSpPr>
        <p:spPr>
          <a:xfrm flipH="1">
            <a:off x="369888" y="5951538"/>
            <a:ext cx="6362700" cy="534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720725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/>
          <p:nvPr userDrawn="1"/>
        </p:nvSpPr>
        <p:spPr>
          <a:xfrm flipH="1">
            <a:off x="6983413" y="0"/>
            <a:ext cx="2160587" cy="1260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Rectangle 19"/>
          <p:cNvSpPr/>
          <p:nvPr userDrawn="1"/>
        </p:nvSpPr>
        <p:spPr>
          <a:xfrm flipH="1">
            <a:off x="6732588" y="6713538"/>
            <a:ext cx="2411412" cy="1444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2700000"/>
            <a:ext cx="6120000" cy="1440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000" y="4500000"/>
            <a:ext cx="6120000" cy="108158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2775" y="6410325"/>
            <a:ext cx="6119813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400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/>
          <p:nvPr userDrawn="1"/>
        </p:nvSpPr>
        <p:spPr>
          <a:xfrm>
            <a:off x="0" y="785813"/>
            <a:ext cx="392113" cy="214312"/>
          </a:xfrm>
          <a:prstGeom prst="rect">
            <a:avLst/>
          </a:prstGeom>
          <a:solidFill>
            <a:srgbClr val="EA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Footer Placeholder 5"/>
          <p:cNvSpPr txBox="1">
            <a:spLocks/>
          </p:cNvSpPr>
          <p:nvPr userDrawn="1"/>
        </p:nvSpPr>
        <p:spPr>
          <a:xfrm>
            <a:off x="612775" y="6496050"/>
            <a:ext cx="7604125" cy="3619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/>
            <a:r>
              <a:rPr lang="cs-CZ" altLang="pl-PL" sz="800" dirty="0">
                <a:solidFill>
                  <a:srgbClr val="666666"/>
                </a:solidFill>
                <a:latin typeface="Verdana" pitchFamily="34" charset="0"/>
              </a:rPr>
              <a:t>Wszelkie prawa zastrzeżone © Audytel  S.A. 2020</a:t>
            </a:r>
            <a:endParaRPr lang="pl-PL" altLang="pl-PL" sz="800" dirty="0">
              <a:solidFill>
                <a:srgbClr val="666666"/>
              </a:solidFill>
              <a:latin typeface="Verdana" pitchFamily="34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7991475" y="6496050"/>
            <a:ext cx="720725" cy="28733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algn="r" eaLnBrk="1" hangingPunct="1"/>
            <a:fld id="{E7591369-D3D6-4CC0-8CFF-668EAA7B01F6}" type="slidenum">
              <a:rPr lang="en-US" altLang="pl-PL" sz="800">
                <a:solidFill>
                  <a:srgbClr val="666666"/>
                </a:solidFill>
                <a:latin typeface="Verdana" pitchFamily="34" charset="0"/>
              </a:rPr>
              <a:pPr algn="r" eaLnBrk="1" hangingPunct="1"/>
              <a:t>‹#›</a:t>
            </a:fld>
            <a:endParaRPr lang="en-US" altLang="pl-PL" sz="800">
              <a:solidFill>
                <a:srgbClr val="666666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lnSpc>
                <a:spcPct val="200000"/>
              </a:lnSpc>
              <a:buClr>
                <a:schemeClr val="tx2"/>
              </a:buClr>
              <a:buSzPct val="110000"/>
              <a:buFont typeface="Arial" pitchFamily="34" charset="0"/>
              <a:buChar char="•"/>
              <a:defRPr sz="1400"/>
            </a:lvl1pPr>
            <a:lvl2pPr marL="465750" indent="-285750">
              <a:lnSpc>
                <a:spcPct val="200000"/>
              </a:lnSpc>
              <a:buClr>
                <a:schemeClr val="tx2"/>
              </a:buClr>
              <a:buSzPct val="110000"/>
              <a:buFont typeface="Arial" pitchFamily="34" charset="0"/>
              <a:buChar char="•"/>
              <a:defRPr sz="1400"/>
            </a:lvl2pPr>
            <a:lvl3pPr marL="645750" indent="-285750">
              <a:lnSpc>
                <a:spcPct val="200000"/>
              </a:lnSpc>
              <a:buClr>
                <a:schemeClr val="tx2"/>
              </a:buClr>
              <a:buSzPct val="110000"/>
              <a:buFont typeface="Arial" pitchFamily="34" charset="0"/>
              <a:buChar char="•"/>
              <a:defRPr sz="1400"/>
            </a:lvl3pPr>
            <a:lvl4pPr marL="825750" indent="-285750">
              <a:lnSpc>
                <a:spcPct val="200000"/>
              </a:lnSpc>
              <a:buClr>
                <a:schemeClr val="tx2"/>
              </a:buClr>
              <a:buSzPct val="110000"/>
              <a:buFont typeface="Arial" pitchFamily="34" charset="0"/>
              <a:buChar char="•"/>
              <a:defRPr sz="1400"/>
            </a:lvl4pPr>
            <a:lvl5pPr marL="1005750" indent="-285750">
              <a:lnSpc>
                <a:spcPct val="200000"/>
              </a:lnSpc>
              <a:buClr>
                <a:schemeClr val="tx2"/>
              </a:buClr>
              <a:buSzPct val="110000"/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38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/>
          <p:nvPr userDrawn="1"/>
        </p:nvSpPr>
        <p:spPr>
          <a:xfrm>
            <a:off x="0" y="785813"/>
            <a:ext cx="392113" cy="214312"/>
          </a:xfrm>
          <a:prstGeom prst="rect">
            <a:avLst/>
          </a:prstGeom>
          <a:solidFill>
            <a:srgbClr val="EA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Footer Placeholder 5"/>
          <p:cNvSpPr txBox="1">
            <a:spLocks/>
          </p:cNvSpPr>
          <p:nvPr userDrawn="1"/>
        </p:nvSpPr>
        <p:spPr>
          <a:xfrm>
            <a:off x="612775" y="6496050"/>
            <a:ext cx="6119813" cy="28733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/>
            <a:r>
              <a:rPr lang="cs-CZ" altLang="pl-PL" sz="800">
                <a:solidFill>
                  <a:srgbClr val="666666"/>
                </a:solidFill>
                <a:latin typeface="Verdana" pitchFamily="34" charset="0"/>
              </a:rPr>
              <a:t>Wszelkie prawa zastrzeżone © Audytel  S.A. 2018</a:t>
            </a:r>
            <a:endParaRPr lang="pl-PL" altLang="pl-PL" sz="800">
              <a:solidFill>
                <a:srgbClr val="666666"/>
              </a:solidFill>
              <a:latin typeface="Verdana" pitchFamily="34" charset="0"/>
            </a:endParaRP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991475" y="6496050"/>
            <a:ext cx="720725" cy="28733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algn="r" eaLnBrk="1" hangingPunct="1"/>
            <a:fld id="{0B7BB5B6-DFBD-4206-9559-28F14BE06229}" type="slidenum">
              <a:rPr lang="en-US" altLang="pl-PL" sz="800">
                <a:solidFill>
                  <a:srgbClr val="666666"/>
                </a:solidFill>
                <a:latin typeface="Verdana" pitchFamily="34" charset="0"/>
              </a:rPr>
              <a:pPr algn="r" eaLnBrk="1" hangingPunct="1"/>
              <a:t>‹#›</a:t>
            </a:fld>
            <a:endParaRPr lang="en-US" altLang="pl-PL" sz="800">
              <a:solidFill>
                <a:srgbClr val="666666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800000"/>
            <a:ext cx="3852000" cy="45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60000" y="1800000"/>
            <a:ext cx="3852000" cy="45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11994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/>
          <p:nvPr userDrawn="1"/>
        </p:nvSpPr>
        <p:spPr>
          <a:xfrm>
            <a:off x="0" y="785813"/>
            <a:ext cx="392113" cy="214312"/>
          </a:xfrm>
          <a:prstGeom prst="rect">
            <a:avLst/>
          </a:prstGeom>
          <a:solidFill>
            <a:srgbClr val="EA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" name="Footer Placeholder 5"/>
          <p:cNvSpPr txBox="1">
            <a:spLocks/>
          </p:cNvSpPr>
          <p:nvPr userDrawn="1"/>
        </p:nvSpPr>
        <p:spPr>
          <a:xfrm>
            <a:off x="612775" y="6492875"/>
            <a:ext cx="6232525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/>
            <a:r>
              <a:rPr lang="cs-CZ" altLang="pl-PL" sz="800">
                <a:solidFill>
                  <a:srgbClr val="666666"/>
                </a:solidFill>
                <a:latin typeface="Verdana" pitchFamily="34" charset="0"/>
              </a:rPr>
              <a:t>Wszelkie prawa zastrzeżone © Audytel  S.A. 2018</a:t>
            </a:r>
            <a:endParaRPr lang="pl-PL" altLang="pl-PL" sz="800">
              <a:solidFill>
                <a:srgbClr val="666666"/>
              </a:solidFill>
              <a:latin typeface="Verdana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7991475" y="6510338"/>
            <a:ext cx="720725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algn="r" eaLnBrk="1" hangingPunct="1"/>
            <a:fld id="{D675877F-D52A-440D-86A8-FAD3E4FB8FA3}" type="slidenum">
              <a:rPr lang="en-US" altLang="pl-PL" sz="800">
                <a:solidFill>
                  <a:srgbClr val="666666"/>
                </a:solidFill>
                <a:latin typeface="Verdana" pitchFamily="34" charset="0"/>
              </a:rPr>
              <a:pPr algn="r" eaLnBrk="1" hangingPunct="1"/>
              <a:t>‹#›</a:t>
            </a:fld>
            <a:endParaRPr lang="en-US" altLang="pl-PL" sz="800">
              <a:solidFill>
                <a:srgbClr val="666666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74842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711950" y="0"/>
            <a:ext cx="46038" cy="14446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20725"/>
            <a:ext cx="61198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00225"/>
            <a:ext cx="80994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text styles</a:t>
            </a:r>
          </a:p>
          <a:p>
            <a:pPr lvl="1"/>
            <a:r>
              <a:rPr lang="en-US" altLang="pl-PL"/>
              <a:t>Second level</a:t>
            </a:r>
          </a:p>
          <a:p>
            <a:pPr lvl="2"/>
            <a:r>
              <a:rPr lang="en-US" altLang="pl-PL"/>
              <a:t>Third level</a:t>
            </a:r>
          </a:p>
          <a:p>
            <a:pPr lvl="3"/>
            <a:r>
              <a:rPr lang="en-US" altLang="pl-PL"/>
              <a:t>Fourth level</a:t>
            </a:r>
          </a:p>
          <a:p>
            <a:pPr lvl="4"/>
            <a:r>
              <a:rPr lang="en-US" altLang="pl-PL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86525"/>
            <a:ext cx="720725" cy="2889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666666"/>
                </a:solidFill>
                <a:latin typeface="Verdana" pitchFamily="34" charset="0"/>
              </a:defRPr>
            </a:lvl1pPr>
          </a:lstStyle>
          <a:p>
            <a:fld id="{C5EE6F4A-8332-4857-8901-32F93B450FF8}" type="slidenum">
              <a:rPr lang="en-US" altLang="pl-PL"/>
              <a:pPr/>
              <a:t>‹#›</a:t>
            </a:fld>
            <a:endParaRPr lang="en-US" altLang="pl-PL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757988" cy="144463"/>
          </a:xfrm>
          <a:prstGeom prst="rect">
            <a:avLst/>
          </a:prstGeom>
          <a:solidFill>
            <a:srgbClr val="EA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44463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612775" y="6408738"/>
            <a:ext cx="853122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2775" y="6486525"/>
            <a:ext cx="6119813" cy="2889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64" r:id="rId1"/>
    <p:sldLayoutId id="2147494265" r:id="rId2"/>
    <p:sldLayoutId id="2147494266" r:id="rId3"/>
    <p:sldLayoutId id="2147494267" r:id="rId4"/>
    <p:sldLayoutId id="2147494268" r:id="rId5"/>
    <p:sldLayoutId id="2147494269" r:id="rId6"/>
  </p:sldLayoutIdLst>
  <p:transition spd="slow">
    <p:fade/>
  </p:transition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179388" indent="-179388" algn="l" defTabSz="457200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tx2"/>
        </a:buClr>
        <a:buSzPct val="125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457200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rgbClr val="7F7F7F"/>
        </a:buClr>
        <a:buSzPct val="125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9388" algn="l" defTabSz="457200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rgbClr val="7F7F7F"/>
        </a:buClr>
        <a:buFont typeface="Arial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457200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Font typeface="Arial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457200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Font typeface="Arial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jpeg"/><Relationship Id="rId39" Type="http://schemas.openxmlformats.org/officeDocument/2006/relationships/hyperlink" Target="http://www.audytel.pl/" TargetMode="External"/><Relationship Id="rId3" Type="http://schemas.openxmlformats.org/officeDocument/2006/relationships/image" Target="../media/image20.jpe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5" Type="http://schemas.openxmlformats.org/officeDocument/2006/relationships/image" Target="../media/image42.jpeg"/><Relationship Id="rId33" Type="http://schemas.openxmlformats.org/officeDocument/2006/relationships/image" Target="../media/image50.png"/><Relationship Id="rId38" Type="http://schemas.openxmlformats.org/officeDocument/2006/relationships/hyperlink" Target="mailto:info@audytel.pl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24" Type="http://schemas.openxmlformats.org/officeDocument/2006/relationships/image" Target="../media/image41.jpeg"/><Relationship Id="rId32" Type="http://schemas.openxmlformats.org/officeDocument/2006/relationships/image" Target="../media/image49.jpeg"/><Relationship Id="rId37" Type="http://schemas.openxmlformats.org/officeDocument/2006/relationships/image" Target="../media/image54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jpe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wmv"/><Relationship Id="rId7" Type="http://schemas.openxmlformats.org/officeDocument/2006/relationships/image" Target="../media/image11.png"/><Relationship Id="rId2" Type="http://schemas.microsoft.com/office/2007/relationships/media" Target="../media/media1.wm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070838" y="3516919"/>
            <a:ext cx="5012347" cy="1461978"/>
          </a:xfrm>
        </p:spPr>
        <p:txBody>
          <a:bodyPr/>
          <a:lstStyle/>
          <a:p>
            <a:r>
              <a:rPr lang="pl-PL" altLang="pl-PL" sz="2400" b="1" dirty="0"/>
              <a:t>Sztuczna inteligencja </a:t>
            </a:r>
            <a:br>
              <a:rPr lang="pl-PL" altLang="pl-PL" sz="2400" b="1" dirty="0"/>
            </a:br>
            <a:r>
              <a:rPr lang="pl-PL" altLang="pl-PL" sz="2400" b="1" dirty="0"/>
              <a:t>w transporcie </a:t>
            </a:r>
            <a:br>
              <a:rPr lang="pl-PL" altLang="pl-PL" sz="2400" b="1" dirty="0"/>
            </a:br>
            <a:r>
              <a:rPr lang="pl-PL" altLang="pl-PL" sz="2400" b="1" dirty="0"/>
              <a:t>– czy jesteśmy bezpieczni ?</a:t>
            </a:r>
            <a:endParaRPr lang="pl-PL" altLang="pl-PL" sz="2000" b="1" dirty="0"/>
          </a:p>
        </p:txBody>
      </p:sp>
      <p:sp>
        <p:nvSpPr>
          <p:cNvPr id="10243" name="Subtitle 2"/>
          <p:cNvSpPr>
            <a:spLocks noGrp="1"/>
          </p:cNvSpPr>
          <p:nvPr>
            <p:ph type="subTitle" idx="4294967295"/>
          </p:nvPr>
        </p:nvSpPr>
        <p:spPr>
          <a:xfrm>
            <a:off x="430645" y="5771548"/>
            <a:ext cx="6119813" cy="122872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pl-PL" altLang="pl-PL" b="1" dirty="0">
                <a:solidFill>
                  <a:schemeClr val="bg1"/>
                </a:solidFill>
              </a:rPr>
              <a:t>Joanna Noga-</a:t>
            </a:r>
            <a:r>
              <a:rPr lang="pl-PL" altLang="pl-PL" b="1" dirty="0" err="1">
                <a:solidFill>
                  <a:schemeClr val="bg1"/>
                </a:solidFill>
              </a:rPr>
              <a:t>Bogomilska</a:t>
            </a:r>
            <a:r>
              <a:rPr lang="pl-PL" altLang="pl-PL" b="1" dirty="0">
                <a:solidFill>
                  <a:schemeClr val="bg1"/>
                </a:solidFill>
              </a:rPr>
              <a:t>, IOD, Radca prawny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pl-PL" altLang="pl-PL" b="1" dirty="0">
                <a:solidFill>
                  <a:schemeClr val="bg1"/>
                </a:solidFill>
              </a:rPr>
              <a:t>Grzegorz Bernatek, </a:t>
            </a:r>
            <a:r>
              <a:rPr lang="pl-PL" altLang="pl-PL" b="1" dirty="0" err="1">
                <a:solidFill>
                  <a:schemeClr val="bg1"/>
                </a:solidFill>
              </a:rPr>
              <a:t>Lead</a:t>
            </a:r>
            <a:r>
              <a:rPr lang="pl-PL" altLang="pl-PL" b="1" dirty="0">
                <a:solidFill>
                  <a:schemeClr val="bg1"/>
                </a:solidFill>
              </a:rPr>
              <a:t> TMT </a:t>
            </a:r>
            <a:r>
              <a:rPr lang="pl-PL" altLang="pl-PL" b="1" dirty="0" err="1">
                <a:solidFill>
                  <a:schemeClr val="bg1"/>
                </a:solidFill>
              </a:rPr>
              <a:t>Analyst</a:t>
            </a:r>
            <a:endParaRPr lang="pl-PL" altLang="pl-PL" b="1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pl-PL" altLang="pl-PL" b="1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pl-PL" altLang="pl-PL" sz="1200" b="1" dirty="0">
                <a:solidFill>
                  <a:schemeClr val="bg1"/>
                </a:solidFill>
              </a:rPr>
              <a:t>Warszawa,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pl-PL" altLang="pl-PL" sz="1200" b="1" dirty="0">
                <a:solidFill>
                  <a:schemeClr val="bg1"/>
                </a:solidFill>
              </a:rPr>
              <a:t>5 marca 2020 r.</a:t>
            </a:r>
          </a:p>
        </p:txBody>
      </p:sp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6230938" y="55594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endParaRPr lang="pl-PL" altLang="pl-PL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Ochrona danych osobowych</a:t>
            </a:r>
          </a:p>
        </p:txBody>
      </p:sp>
      <p:sp>
        <p:nvSpPr>
          <p:cNvPr id="24579" name="Symbol zastępczy zawartości 2"/>
          <p:cNvSpPr>
            <a:spLocks noGrp="1"/>
          </p:cNvSpPr>
          <p:nvPr>
            <p:ph idx="1"/>
          </p:nvPr>
        </p:nvSpPr>
        <p:spPr>
          <a:xfrm>
            <a:off x="612775" y="1494692"/>
            <a:ext cx="8099425" cy="5217258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Czy w komunikacji samochodowej opartej o technologię DSRC będzie przetwarzanie danych osobowych – konieczna analiza standardu tej komunikacji V2I, V2N, V2V, V2P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Podleganie decyzjom opartym wyłącznie na zautomatyzowanym przetwarzaniu – art. 22 RODO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Ustalenie ról poszczególnych podmiotów zaangażowanych w przetwarzanie danych (administrator danych – </a:t>
            </a:r>
            <a:r>
              <a:rPr lang="pl-PL" altLang="pl-PL" sz="1600" dirty="0" err="1"/>
              <a:t>współadministrator</a:t>
            </a:r>
            <a:r>
              <a:rPr lang="pl-PL" altLang="pl-PL" sz="1600" dirty="0"/>
              <a:t> – podmiot przetwarzający)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Przekazywanie danych poza EOG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Zasady ochrony danych m.in. zasada minimalizacji danych, </a:t>
            </a:r>
            <a:r>
              <a:rPr lang="pl-PL" altLang="pl-PL" sz="1600" i="1" dirty="0"/>
              <a:t>privacy by default</a:t>
            </a:r>
            <a:r>
              <a:rPr lang="pl-PL" altLang="pl-PL" sz="1600" dirty="0"/>
              <a:t>, </a:t>
            </a:r>
            <a:r>
              <a:rPr lang="pl-PL" altLang="pl-PL" sz="1600" i="1" dirty="0"/>
              <a:t>privacy by design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i="1" dirty="0" err="1"/>
              <a:t>Mobility</a:t>
            </a:r>
            <a:r>
              <a:rPr lang="pl-PL" altLang="pl-PL" sz="1600" i="1" dirty="0"/>
              <a:t> as a service </a:t>
            </a:r>
            <a:r>
              <a:rPr lang="pl-PL" altLang="pl-PL" sz="1600" dirty="0"/>
              <a:t>a ochrona danych osobowych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Wyzwania dla Prezesa UODO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 charset="0"/>
              <a:buNone/>
            </a:pPr>
            <a:endParaRPr lang="pl-PL" altLang="pl-PL" sz="1600" dirty="0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612775" y="720725"/>
            <a:ext cx="8396288" cy="898525"/>
          </a:xfrm>
        </p:spPr>
        <p:txBody>
          <a:bodyPr/>
          <a:lstStyle/>
          <a:p>
            <a:r>
              <a:rPr lang="pl-PL" altLang="pl-PL"/>
              <a:t>Odpowiedzialność karna robotów, odpowiedzialność cywilna</a:t>
            </a:r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>
          <a:xfrm>
            <a:off x="2413000" y="1577356"/>
            <a:ext cx="6299200" cy="5380037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b="1" dirty="0">
                <a:solidFill>
                  <a:srgbClr val="FF0000"/>
                </a:solidFill>
              </a:rPr>
              <a:t>Odpowiedzialność cywilna </a:t>
            </a:r>
            <a:r>
              <a:rPr lang="pl-PL" altLang="pl-PL" sz="1600" dirty="0"/>
              <a:t>– obecnie art. 436 </a:t>
            </a:r>
            <a:r>
              <a:rPr lang="pl-PL" altLang="pl-PL" sz="1600" dirty="0" err="1"/>
              <a:t>kc</a:t>
            </a:r>
            <a:r>
              <a:rPr lang="pl-PL" altLang="pl-PL" sz="1600" dirty="0"/>
              <a:t> odpowiedzialność samoistnego posiadacza pojazdu na zasadzie ryzyka – konieczność zmiany przepisów ?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Postulat stworzenia elektronicznej osoby prawnej </a:t>
            </a:r>
            <a:br>
              <a:rPr lang="pl-PL" altLang="pl-PL" sz="1600" dirty="0"/>
            </a:br>
            <a:r>
              <a:rPr lang="pl-PL" altLang="pl-PL" sz="1600" dirty="0"/>
              <a:t>– przyznanie osobowości prawnej robotom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b="1" dirty="0">
                <a:solidFill>
                  <a:srgbClr val="FF0000"/>
                </a:solidFill>
              </a:rPr>
              <a:t>Odpowiedzialność karna </a:t>
            </a:r>
            <a:r>
              <a:rPr lang="pl-PL" altLang="pl-PL" sz="1600" dirty="0"/>
              <a:t>- Czy robot może ponieść odpowiedzialność karną? </a:t>
            </a:r>
            <a:br>
              <a:rPr lang="pl-PL" altLang="pl-PL" sz="1600" dirty="0"/>
            </a:br>
            <a:r>
              <a:rPr lang="pl-PL" altLang="pl-PL" sz="1600" dirty="0"/>
              <a:t>(sprawa robota </a:t>
            </a:r>
            <a:r>
              <a:rPr lang="pl-PL" altLang="pl-PL" sz="1600" dirty="0" err="1"/>
              <a:t>Random</a:t>
            </a:r>
            <a:r>
              <a:rPr lang="pl-PL" altLang="pl-PL" sz="1600" dirty="0"/>
              <a:t> </a:t>
            </a:r>
            <a:r>
              <a:rPr lang="pl-PL" altLang="pl-PL" sz="1600" dirty="0" err="1"/>
              <a:t>Darknet</a:t>
            </a:r>
            <a:r>
              <a:rPr lang="pl-PL" altLang="pl-PL" sz="1600" dirty="0"/>
              <a:t> </a:t>
            </a:r>
            <a:r>
              <a:rPr lang="pl-PL" altLang="pl-PL" sz="1600" dirty="0" err="1"/>
              <a:t>Shopper</a:t>
            </a:r>
            <a:r>
              <a:rPr lang="pl-PL" altLang="pl-PL" sz="1600" dirty="0"/>
              <a:t>)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Kto ma odpowiadać za robota ? Szczególnie w kontekście autonomii podejmowanych przez niego decyzji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Jakim zasadom miałaby podlegać ta odpowiedzialność ?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endParaRPr lang="pl-PL" altLang="pl-PL" sz="1600" dirty="0"/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endParaRPr lang="pl-PL" altLang="pl-PL" sz="1600" dirty="0"/>
          </a:p>
        </p:txBody>
      </p:sp>
      <p:pic>
        <p:nvPicPr>
          <p:cNvPr id="3" name="Obraz 2" descr="Obraz zawierający mężczyzna, jazda, ciemny, śnieg&#10;&#10;Opis wygenerowany automatycznie">
            <a:extLst>
              <a:ext uri="{FF2B5EF4-FFF2-40B4-BE49-F238E27FC236}">
                <a16:creationId xmlns:a16="http://schemas.microsoft.com/office/drawing/2014/main" id="{10A63CCA-3F7D-47DD-89C1-C21542846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1" t="21830" r="31915" b="21659"/>
          <a:stretch/>
        </p:blipFill>
        <p:spPr>
          <a:xfrm>
            <a:off x="-134724" y="3429000"/>
            <a:ext cx="2469598" cy="20095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4A19C38-15C8-4782-BA7E-80952082485E}"/>
              </a:ext>
            </a:extLst>
          </p:cNvPr>
          <p:cNvSpPr txBox="1"/>
          <p:nvPr/>
        </p:nvSpPr>
        <p:spPr>
          <a:xfrm>
            <a:off x="186212" y="5449913"/>
            <a:ext cx="210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zdjęcie Gerhard Janson www.pixbay.com</a:t>
            </a:r>
          </a:p>
        </p:txBody>
      </p:sp>
      <p:pic>
        <p:nvPicPr>
          <p:cNvPr id="6" name="Obraz 5" descr="Obraz zawierający osoba, noszenie, biały, siedzi&#10;&#10;Opis wygenerowany automatycznie">
            <a:extLst>
              <a:ext uri="{FF2B5EF4-FFF2-40B4-BE49-F238E27FC236}">
                <a16:creationId xmlns:a16="http://schemas.microsoft.com/office/drawing/2014/main" id="{9E4A7F6D-6F82-4933-A2D5-7EF57F704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98" y="1722496"/>
            <a:ext cx="2056350" cy="13709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35D208-EC43-4687-BF1D-28A2A8426D71}"/>
              </a:ext>
            </a:extLst>
          </p:cNvPr>
          <p:cNvSpPr txBox="1"/>
          <p:nvPr/>
        </p:nvSpPr>
        <p:spPr>
          <a:xfrm>
            <a:off x="202429" y="3043931"/>
            <a:ext cx="1775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zdjęcie </a:t>
            </a:r>
            <a:r>
              <a:rPr lang="pl-PL" sz="800" dirty="0" err="1"/>
              <a:t>iLexx</a:t>
            </a:r>
            <a:r>
              <a:rPr lang="pl-PL" sz="800" dirty="0"/>
              <a:t> www.canva.com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Inne zagadnienia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Jak będzie wyglądać odpowiedzialność ubezpieczeniowa ?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Ograniczenie możliwości kupowania pojazdów przez obywateli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Cyberbezpieczeństwo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Kto poniesie odpowiedzialność gdy do wypadku dojdzie mimo zachowania wszystkich niezbędnych środków ostrożności (testy pojazdu, testy oprogramowania, systematyczne przeglądy itp.) ?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Podsumowanie – wyzwania i korzyści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36359" y="1179095"/>
          <a:ext cx="9031704" cy="519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a 1"/>
          <p:cNvGrpSpPr>
            <a:grpSpLocks/>
          </p:cNvGrpSpPr>
          <p:nvPr/>
        </p:nvGrpSpPr>
        <p:grpSpPr bwMode="auto">
          <a:xfrm>
            <a:off x="1127125" y="2651125"/>
            <a:ext cx="6834188" cy="3852863"/>
            <a:chOff x="428963" y="1337186"/>
            <a:chExt cx="8496637" cy="4257743"/>
          </a:xfrm>
        </p:grpSpPr>
        <p:pic>
          <p:nvPicPr>
            <p:cNvPr id="29702" name="Picture 110" descr="http://t1.gstatic.com/images?q=tbn:ANd9GcTuq3zyQNsOwstIJTrpbWzwA3EXm37JF3laVBCQ1b_kOmqXeg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8465"/>
            <a:stretch>
              <a:fillRect/>
            </a:stretch>
          </p:blipFill>
          <p:spPr bwMode="auto">
            <a:xfrm>
              <a:off x="3388897" y="4866126"/>
              <a:ext cx="708100" cy="47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Picture 112" descr="http://t1.gstatic.com/images?q=tbn:ANd9GcRZpGUOSORnDOR46tHPF6aebVx1afbIgFPiFqf6F_O6CLwJYuGtA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929" y="4775038"/>
              <a:ext cx="513269" cy="66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114" descr="http://t2.gstatic.com/images?q=tbn:ANd9GcSi4lQrnE8GvElyfD3e3sa6ec93weVYFK9bl6fJ_Iz2F5H5umBFs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489" y="4849393"/>
              <a:ext cx="525064" cy="52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120" descr="http://t2.gstatic.com/images?q=tbn:ANd9GcRcqEAAvyzm3EZ2GJxiS6tI6O0fk6pTPgn0TB7YJ1V_TsKM4gG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237" y="4830935"/>
              <a:ext cx="951880" cy="605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34" descr="http://t2.gstatic.com/images?q=tbn:ANd9GcS9CDPThcEiFckLzj-P7nPi9Mqt55Hl3azs3Yu_nvzs5N7LLyT0A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17" b="32111"/>
            <a:stretch>
              <a:fillRect/>
            </a:stretch>
          </p:blipFill>
          <p:spPr bwMode="auto">
            <a:xfrm>
              <a:off x="6327325" y="4113562"/>
              <a:ext cx="2276743" cy="62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14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461" y="4052604"/>
              <a:ext cx="1276284" cy="571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308" y="4138155"/>
              <a:ext cx="1161161" cy="595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Picture 16" descr="Znalezione obrazy dla zapytania HP 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4866126"/>
              <a:ext cx="495451" cy="49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786" y="4992522"/>
              <a:ext cx="1040418" cy="313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11" name="Picture 20" descr="Znalezione obrazy dla zapytania Exatel logo 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720" y="4660975"/>
              <a:ext cx="1834880" cy="93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Obraz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601" y="3585262"/>
              <a:ext cx="1521641" cy="436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Obraz 2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722" y="3437209"/>
              <a:ext cx="533916" cy="49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Obraz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422" y="3266425"/>
              <a:ext cx="914400" cy="7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Obraz 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992" y="3419123"/>
              <a:ext cx="461775" cy="60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100" descr="http://t2.gstatic.com/images?q=tbn:ANd9GcQhyYOQAYnHRvOV8OasAvmiJbWdipilyJW4NNAFEWEQNTf23_LX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59" y="4209709"/>
              <a:ext cx="1062393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2" b="5379"/>
            <a:stretch>
              <a:fillRect/>
            </a:stretch>
          </p:blipFill>
          <p:spPr bwMode="auto">
            <a:xfrm>
              <a:off x="4940374" y="3494681"/>
              <a:ext cx="1908242" cy="53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1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092" y="4286482"/>
              <a:ext cx="796435" cy="419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9" descr="C:\Users\gbernatek\Downloads\pobrane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21" y="3476206"/>
              <a:ext cx="1144832" cy="37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Obraz 2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157" y="2685469"/>
              <a:ext cx="762000" cy="57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Obraz 3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18" y="2693873"/>
              <a:ext cx="1425576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2" name="Picture 93" descr="http://t1.gstatic.com/images?q=tbn:ANd9GcSAK33cskGgS1yScWV67D_Im7EERwDDwKhUpNnRQkQBl7QLjEY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171" y="1499036"/>
              <a:ext cx="1475617" cy="29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98" descr="http://t3.gstatic.com/images?q=tbn:ANd9GcRiHm4IuU6pjXL0lmOEq35aBrsCFLes5RZu00ewvdHeSj0DCTgy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250" y="2056923"/>
              <a:ext cx="1305959" cy="535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116" descr="http://t2.gstatic.com/images?q=tbn:ANd9GcQHxOtZaCcsppe0PV5kpzn604DRfY_oehzZcyc1IylB2kmRhcFSew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5" t="15498" r="14954" b="22832"/>
            <a:stretch>
              <a:fillRect/>
            </a:stretch>
          </p:blipFill>
          <p:spPr bwMode="auto">
            <a:xfrm>
              <a:off x="7201165" y="1337186"/>
              <a:ext cx="1225812" cy="58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5" name="Picture 136" descr="http://t2.gstatic.com/images?q=tbn:ANd9GcRPLZwMA-NNDBUD41DYaaFIRLTC0VYdiW1Hf6GYdyoqH1aFXujDDw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4" t="16911" r="16605" b="18968"/>
            <a:stretch>
              <a:fillRect/>
            </a:stretch>
          </p:blipFill>
          <p:spPr bwMode="auto">
            <a:xfrm>
              <a:off x="4960131" y="1897610"/>
              <a:ext cx="760264" cy="69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14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0" t="26900" r="9058" b="31667"/>
            <a:stretch>
              <a:fillRect/>
            </a:stretch>
          </p:blipFill>
          <p:spPr bwMode="auto">
            <a:xfrm>
              <a:off x="4686965" y="2852684"/>
              <a:ext cx="1273137" cy="401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27" name="Picture 145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63" y="2026239"/>
              <a:ext cx="1430218" cy="56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28" name="Picture 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36" y="1337186"/>
              <a:ext cx="586020" cy="58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9" name="Picture 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006" y="1417244"/>
              <a:ext cx="1166737" cy="44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0" name="Picture 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920" y="1380816"/>
              <a:ext cx="2106199" cy="47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1" name="Picture 6" descr="Znalezione obrazy dla zapytania urzÄd komunikacji elektronicznej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335" y="2070653"/>
              <a:ext cx="786156" cy="42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2" name="Picture 525" descr="C:\Users\gbernatek\Desktop\MAC\logotypy\MC\ministerstwo_cyfryzacji_poziom_0.png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218" y="1898823"/>
              <a:ext cx="1512000" cy="60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3" name="Picture 7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162" y="2069460"/>
              <a:ext cx="1344003" cy="570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4" name="Picture 8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642" y="2745957"/>
              <a:ext cx="633043" cy="633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5" name="Picture 9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289" y="2821556"/>
              <a:ext cx="1699279" cy="47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6" name="Picture 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332" y="2746363"/>
              <a:ext cx="808512" cy="42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2"/>
          <p:cNvSpPr>
            <a:spLocks noGrp="1"/>
          </p:cNvSpPr>
          <p:nvPr>
            <p:ph type="title"/>
          </p:nvPr>
        </p:nvSpPr>
        <p:spPr>
          <a:xfrm>
            <a:off x="293688" y="695325"/>
            <a:ext cx="4262437" cy="1409700"/>
          </a:xfrm>
        </p:spPr>
        <p:txBody>
          <a:bodyPr/>
          <a:lstStyle/>
          <a:p>
            <a:pPr algn="ctr" eaLnBrk="1" hangingPunct="1"/>
            <a:r>
              <a:rPr lang="pl-PL" altLang="pl-PL" sz="2400"/>
              <a:t>Dziękujemy za uwagę</a:t>
            </a:r>
            <a:br>
              <a:rPr lang="pl-PL" altLang="pl-PL" sz="3200"/>
            </a:br>
            <a:endParaRPr lang="pl-PL" altLang="pl-PL" sz="200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452563"/>
            <a:ext cx="2251075" cy="1104900"/>
          </a:xfrm>
        </p:spPr>
        <p:txBody>
          <a:bodyPr rtlCol="0">
            <a:noAutofit/>
          </a:bodyPr>
          <a:lstStyle/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dirty="0" err="1">
                <a:solidFill>
                  <a:schemeClr val="tx2"/>
                </a:solidFill>
              </a:rPr>
              <a:t>Audytel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pl-PL" dirty="0">
                <a:solidFill>
                  <a:schemeClr val="tx2"/>
                </a:solidFill>
              </a:rPr>
              <a:t>S.A.</a:t>
            </a: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sz="1050" dirty="0"/>
              <a:t>e-mail:  </a:t>
            </a:r>
            <a:r>
              <a:rPr lang="en-US" sz="1050" dirty="0">
                <a:solidFill>
                  <a:srgbClr val="5F5F5F"/>
                </a:solidFill>
                <a:hlinkClick r:id="rId38"/>
              </a:rPr>
              <a:t>info@audytel.pl</a:t>
            </a:r>
            <a:endParaRPr lang="en-US" sz="1050" dirty="0">
              <a:solidFill>
                <a:srgbClr val="5F5F5F"/>
              </a:solidFill>
            </a:endParaRP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sz="1050" dirty="0"/>
              <a:t>web :</a:t>
            </a:r>
            <a:r>
              <a:rPr lang="en-US" sz="1050" dirty="0">
                <a:solidFill>
                  <a:srgbClr val="5F5F5F"/>
                </a:solidFill>
              </a:rPr>
              <a:t> </a:t>
            </a:r>
            <a:r>
              <a:rPr lang="en-US" sz="1050" dirty="0">
                <a:solidFill>
                  <a:srgbClr val="5F5F5F"/>
                </a:solidFill>
                <a:hlinkClick r:id="rId39"/>
              </a:rPr>
              <a:t>http://www.audytel.pl</a:t>
            </a:r>
            <a:r>
              <a:rPr lang="en-US" sz="1050" dirty="0"/>
              <a:t> </a:t>
            </a:r>
          </a:p>
        </p:txBody>
      </p:sp>
      <p:sp>
        <p:nvSpPr>
          <p:cNvPr id="29701" name="Rectangle 2"/>
          <p:cNvSpPr txBox="1">
            <a:spLocks/>
          </p:cNvSpPr>
          <p:nvPr/>
        </p:nvSpPr>
        <p:spPr bwMode="auto">
          <a:xfrm>
            <a:off x="4656138" y="2241550"/>
            <a:ext cx="42624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58775" indent="-179388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539750" indent="-179388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719138" indent="-179388">
              <a:lnSpc>
                <a:spcPct val="110000"/>
              </a:lnSpc>
              <a:spcAft>
                <a:spcPts val="600"/>
              </a:spcAft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898525" indent="-179388">
              <a:lnSpc>
                <a:spcPct val="110000"/>
              </a:lnSpc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3557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18129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22701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27273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800">
                <a:solidFill>
                  <a:schemeClr val="tx2"/>
                </a:solidFill>
              </a:rPr>
              <a:t>Zaufali nam…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6731000" y="3525838"/>
            <a:ext cx="176371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179388" indent="-179388" defTabSz="912813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Ochrona Danych Osobowych 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System Zarządzania Bezpieczeństwem Informacji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Ciągłość Działania (ISO 22301)</a:t>
            </a:r>
            <a:endParaRPr lang="en-US" altLang="pl-PL">
              <a:cs typeface="Tahoma" pitchFamily="34" charset="0"/>
            </a:endParaRPr>
          </a:p>
        </p:txBody>
      </p:sp>
      <p:sp>
        <p:nvSpPr>
          <p:cNvPr id="12291" name="Tytuł 1"/>
          <p:cNvSpPr txBox="1">
            <a:spLocks/>
          </p:cNvSpPr>
          <p:nvPr/>
        </p:nvSpPr>
        <p:spPr bwMode="auto">
          <a:xfrm>
            <a:off x="652463" y="720725"/>
            <a:ext cx="611981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58775" indent="-179388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539750" indent="-179388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719138" indent="-179388">
              <a:lnSpc>
                <a:spcPct val="110000"/>
              </a:lnSpc>
              <a:spcAft>
                <a:spcPts val="600"/>
              </a:spcAft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898525" indent="-179388">
              <a:lnSpc>
                <a:spcPct val="110000"/>
              </a:lnSpc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3557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18129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22701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2727325" indent="-179388" defTabSz="4572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200">
                <a:solidFill>
                  <a:schemeClr val="tx2"/>
                </a:solidFill>
              </a:rPr>
              <a:t>Obszary działania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77838" y="3525838"/>
            <a:ext cx="209073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179388" indent="-179388" defTabSz="912813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Analizy rynkowe	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Przetwarzanie </a:t>
            </a:r>
            <a:br>
              <a:rPr lang="pl-PL" altLang="pl-PL">
                <a:cs typeface="Tahoma" pitchFamily="34" charset="0"/>
              </a:rPr>
            </a:br>
            <a:r>
              <a:rPr lang="pl-PL" altLang="pl-PL">
                <a:cs typeface="Tahoma" pitchFamily="34" charset="0"/>
              </a:rPr>
              <a:t>w chmurze – doradztwo cloud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Dedykowane projekty badawcze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Audyt telekomunikacyjny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Wsparcie w nabywaniu usług </a:t>
            </a:r>
            <a:br>
              <a:rPr lang="pl-PL" altLang="pl-PL">
                <a:cs typeface="Tahoma" pitchFamily="34" charset="0"/>
              </a:rPr>
            </a:br>
            <a:r>
              <a:rPr lang="pl-PL" altLang="pl-PL">
                <a:cs typeface="Tahoma" pitchFamily="34" charset="0"/>
              </a:rPr>
              <a:t>i infrastruktury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>
                <a:cs typeface="Tahoma" pitchFamily="34" charset="0"/>
              </a:rPr>
              <a:t>Monitoring poprawności rozliczeń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59050" y="3525838"/>
            <a:ext cx="18605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179388" indent="-179388" defTabSz="912813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 dirty="0">
                <a:cs typeface="Tahoma" pitchFamily="34" charset="0"/>
              </a:rPr>
              <a:t>Analiza logistyczna przedsiębiorstwa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 dirty="0">
                <a:solidFill>
                  <a:srgbClr val="FF0000"/>
                </a:solidFill>
                <a:cs typeface="Tahoma" pitchFamily="34" charset="0"/>
              </a:rPr>
              <a:t>Doradztwo strategiczne </a:t>
            </a:r>
            <a:br>
              <a:rPr lang="pl-PL" altLang="pl-PL" dirty="0">
                <a:solidFill>
                  <a:srgbClr val="FF0000"/>
                </a:solidFill>
                <a:cs typeface="Tahoma" pitchFamily="34" charset="0"/>
              </a:rPr>
            </a:br>
            <a:r>
              <a:rPr lang="pl-PL" altLang="pl-PL" dirty="0">
                <a:solidFill>
                  <a:srgbClr val="FF0000"/>
                </a:solidFill>
                <a:cs typeface="Tahoma" pitchFamily="34" charset="0"/>
              </a:rPr>
              <a:t>i operacyjne </a:t>
            </a:r>
            <a:br>
              <a:rPr lang="pl-PL" altLang="pl-PL" dirty="0">
                <a:solidFill>
                  <a:srgbClr val="FF0000"/>
                </a:solidFill>
                <a:cs typeface="Tahoma" pitchFamily="34" charset="0"/>
              </a:rPr>
            </a:br>
            <a:r>
              <a:rPr lang="pl-PL" altLang="pl-PL" dirty="0">
                <a:solidFill>
                  <a:srgbClr val="FF0000"/>
                </a:solidFill>
                <a:cs typeface="Tahoma" pitchFamily="34" charset="0"/>
              </a:rPr>
              <a:t>w transporcie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 dirty="0">
                <a:cs typeface="Tahoma" pitchFamily="34" charset="0"/>
              </a:rPr>
              <a:t>Zapasy i zakupy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 dirty="0">
                <a:cs typeface="Tahoma" pitchFamily="34" charset="0"/>
              </a:rPr>
              <a:t>Zarządzanie operacjami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 dirty="0">
                <a:cs typeface="Tahoma" pitchFamily="34" charset="0"/>
              </a:rPr>
              <a:t>Sieci dystrybucji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Tx/>
            </a:pPr>
            <a:r>
              <a:rPr lang="pl-PL" altLang="pl-PL" dirty="0">
                <a:solidFill>
                  <a:srgbClr val="FF0000"/>
                </a:solidFill>
                <a:cs typeface="Tahoma" pitchFamily="34" charset="0"/>
              </a:rPr>
              <a:t>Projektowanie Systemów Logistycznych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Pct val="75000"/>
            </a:pPr>
            <a:endParaRPr lang="en-US" altLang="pl-PL" dirty="0">
              <a:cs typeface="Tahoma" pitchFamily="34" charset="0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4648200" y="3525838"/>
            <a:ext cx="18557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179388" indent="-179388" defTabSz="912813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SzPct val="125000"/>
              <a:buFont typeface="Arial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defTabSz="912813">
              <a:lnSpc>
                <a:spcPct val="110000"/>
              </a:lnSpc>
              <a:spcAft>
                <a:spcPts val="60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defTabSz="912813">
              <a:lnSpc>
                <a:spcPct val="110000"/>
              </a:lnSpc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»"/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l-PL" altLang="pl-PL" dirty="0">
                <a:cs typeface="Tahoma" pitchFamily="34" charset="0"/>
              </a:rPr>
              <a:t>Organizacja przetargów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l-PL" altLang="pl-PL" dirty="0">
                <a:cs typeface="Tahoma" pitchFamily="34" charset="0"/>
              </a:rPr>
              <a:t>Grupy zakupowe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l-PL" altLang="pl-PL" dirty="0">
                <a:solidFill>
                  <a:srgbClr val="FF0000"/>
                </a:solidFill>
                <a:cs typeface="Tahoma" pitchFamily="34" charset="0"/>
              </a:rPr>
              <a:t>Optymalizacja zużycia energii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l-PL" altLang="pl-PL" dirty="0">
                <a:solidFill>
                  <a:srgbClr val="FF0000"/>
                </a:solidFill>
                <a:cs typeface="Tahoma" pitchFamily="34" charset="0"/>
              </a:rPr>
              <a:t>Energia trakcyjna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l-PL" altLang="pl-PL" dirty="0" err="1">
                <a:solidFill>
                  <a:srgbClr val="FF0000"/>
                </a:solidFill>
                <a:cs typeface="Tahoma" pitchFamily="34" charset="0"/>
              </a:rPr>
              <a:t>Ecodriving</a:t>
            </a:r>
            <a:endParaRPr lang="pl-PL" altLang="pl-PL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12295" name="Picture 2" descr="C:\Users\mkarbownik\Desktop\GRAFIKA\box_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63620" r="-214" b="1440"/>
          <a:stretch>
            <a:fillRect/>
          </a:stretch>
        </p:blipFill>
        <p:spPr bwMode="auto">
          <a:xfrm>
            <a:off x="4733925" y="2576513"/>
            <a:ext cx="17637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3" descr="C:\Users\mkarbownik\Desktop\GRAFIKA\box_I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65955" r="343"/>
          <a:stretch>
            <a:fillRect/>
          </a:stretch>
        </p:blipFill>
        <p:spPr bwMode="auto">
          <a:xfrm>
            <a:off x="561975" y="2576513"/>
            <a:ext cx="17891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C:\Users\mkarbownik\Desktop\GRAFIKA\box_L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63811" r="214" b="1025"/>
          <a:stretch>
            <a:fillRect/>
          </a:stretch>
        </p:blipFill>
        <p:spPr bwMode="auto">
          <a:xfrm>
            <a:off x="2632075" y="2578100"/>
            <a:ext cx="1779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5" descr="C:\Users\mkarbownik\Desktop\GRAFIKA\box_O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1" b="658"/>
          <a:stretch>
            <a:fillRect/>
          </a:stretch>
        </p:blipFill>
        <p:spPr bwMode="auto">
          <a:xfrm>
            <a:off x="6845300" y="2578100"/>
            <a:ext cx="1763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pole tekstowe 12"/>
          <p:cNvSpPr txBox="1">
            <a:spLocks noChangeArrowheads="1"/>
          </p:cNvSpPr>
          <p:nvPr/>
        </p:nvSpPr>
        <p:spPr bwMode="auto">
          <a:xfrm>
            <a:off x="477838" y="1700213"/>
            <a:ext cx="2119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pl-PL" altLang="pl-PL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Informatyka </a:t>
            </a:r>
            <a:br>
              <a:rPr lang="pl-PL" altLang="pl-PL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pl-PL" altLang="pl-PL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 Telekomunikacja</a:t>
            </a:r>
          </a:p>
        </p:txBody>
      </p:sp>
      <p:sp>
        <p:nvSpPr>
          <p:cNvPr id="12300" name="pole tekstowe 13"/>
          <p:cNvSpPr txBox="1">
            <a:spLocks noChangeArrowheads="1"/>
          </p:cNvSpPr>
          <p:nvPr/>
        </p:nvSpPr>
        <p:spPr bwMode="auto">
          <a:xfrm>
            <a:off x="2568575" y="1700213"/>
            <a:ext cx="2119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pl-PL" altLang="pl-PL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Doradztwo logistyczne</a:t>
            </a:r>
          </a:p>
        </p:txBody>
      </p:sp>
      <p:sp>
        <p:nvSpPr>
          <p:cNvPr id="12301" name="pole tekstowe 14"/>
          <p:cNvSpPr txBox="1">
            <a:spLocks noChangeArrowheads="1"/>
          </p:cNvSpPr>
          <p:nvPr/>
        </p:nvSpPr>
        <p:spPr bwMode="auto">
          <a:xfrm>
            <a:off x="4691063" y="1700213"/>
            <a:ext cx="2073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pl-PL" altLang="pl-PL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Zarządzanie Energią</a:t>
            </a:r>
          </a:p>
        </p:txBody>
      </p:sp>
      <p:sp>
        <p:nvSpPr>
          <p:cNvPr id="12302" name="pole tekstowe 15"/>
          <p:cNvSpPr txBox="1">
            <a:spLocks noChangeArrowheads="1"/>
          </p:cNvSpPr>
          <p:nvPr/>
        </p:nvSpPr>
        <p:spPr bwMode="auto">
          <a:xfrm>
            <a:off x="6781800" y="1700213"/>
            <a:ext cx="2076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pl-PL" altLang="pl-PL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Bezpieczeństwo informacji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242624"/>
            <a:ext cx="4810125" cy="5518150"/>
          </a:xfrm>
        </p:spPr>
        <p:txBody>
          <a:bodyPr/>
          <a:lstStyle/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pl-PL" altLang="pl-PL" sz="1600" i="1" dirty="0"/>
              <a:t>„(…) autonomiczne samochody przyniosą </a:t>
            </a:r>
            <a:r>
              <a:rPr lang="pl-PL" altLang="pl-PL" sz="1600" b="1" i="1" dirty="0"/>
              <a:t>rewolucję w obyczajach i gospodarce </a:t>
            </a:r>
            <a:r>
              <a:rPr lang="pl-PL" altLang="pl-PL" sz="1600" i="1" dirty="0"/>
              <a:t>społeczeństw rozwiniętych. W najbliższych latach zmiany będą stopniowe, skokowe nastąpią wówczas, gdy miasta zaczną wprowadzać zakazy ruchu prywatnych aut. (…) Gdy pierwsze duże miasto zlikwiduje</a:t>
            </a:r>
            <a:br>
              <a:rPr lang="pl-PL" altLang="pl-PL" sz="1600" i="1" dirty="0"/>
            </a:br>
            <a:r>
              <a:rPr lang="pl-PL" altLang="pl-PL" sz="1600" i="1" dirty="0"/>
              <a:t> u siebie prywatne auta i okaże się, </a:t>
            </a:r>
            <a:br>
              <a:rPr lang="pl-PL" altLang="pl-PL" sz="1600" i="1" dirty="0"/>
            </a:br>
            <a:r>
              <a:rPr lang="pl-PL" altLang="pl-PL" sz="1600" i="1" dirty="0"/>
              <a:t>że autonomiczne taksówki oraz transport publiczny znakomicie sobie radzą, następne miasta pójdą za przykładem i </a:t>
            </a:r>
            <a:r>
              <a:rPr lang="pl-PL" altLang="pl-PL" sz="1600" b="1" i="1" dirty="0"/>
              <a:t>rewolucji samochodowej już się nie zatrzyma</a:t>
            </a:r>
            <a:r>
              <a:rPr lang="pl-PL" altLang="pl-PL" sz="1600" i="1" dirty="0"/>
              <a:t>.”</a:t>
            </a:r>
          </a:p>
          <a:p>
            <a:pPr marL="0" indent="0">
              <a:lnSpc>
                <a:spcPct val="120000"/>
              </a:lnSpc>
              <a:buFont typeface="Arial" charset="0"/>
              <a:buNone/>
            </a:pPr>
            <a:endParaRPr lang="pl-PL" altLang="pl-PL" sz="600" i="1" dirty="0"/>
          </a:p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pl-PL" altLang="pl-PL" sz="1600" dirty="0"/>
              <a:t>G. Lindenberg, </a:t>
            </a:r>
            <a:r>
              <a:rPr lang="pl-PL" altLang="pl-PL" sz="1600" i="1" dirty="0"/>
              <a:t>Ludzkość poprawiona</a:t>
            </a:r>
            <a:r>
              <a:rPr lang="pl-PL" altLang="pl-PL" sz="1600" dirty="0"/>
              <a:t>, </a:t>
            </a:r>
            <a:br>
              <a:rPr lang="pl-PL" altLang="pl-PL" sz="1600" dirty="0"/>
            </a:br>
            <a:r>
              <a:rPr lang="pl-PL" altLang="pl-PL" sz="1600" dirty="0"/>
              <a:t>Kraków 2018</a:t>
            </a:r>
          </a:p>
        </p:txBody>
      </p:sp>
      <p:pic>
        <p:nvPicPr>
          <p:cNvPr id="13315" name="Picture 2" descr="okładka Ludzkość poprawionaebook | EPUB, MOBI | Grzegorz  Lindenbe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"/>
          <a:stretch/>
        </p:blipFill>
        <p:spPr bwMode="auto">
          <a:xfrm>
            <a:off x="5734050" y="1245576"/>
            <a:ext cx="2946400" cy="432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0353AAB-A33D-4542-B22E-1B18FC361DAC}"/>
              </a:ext>
            </a:extLst>
          </p:cNvPr>
          <p:cNvSpPr txBox="1"/>
          <p:nvPr/>
        </p:nvSpPr>
        <p:spPr>
          <a:xfrm>
            <a:off x="5734049" y="5631053"/>
            <a:ext cx="2281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zdjęcie Wydawnictwo Otwarte  www.empik.pl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Poziomy autonomii jazdy</a:t>
            </a:r>
          </a:p>
        </p:txBody>
      </p:sp>
      <p:pic>
        <p:nvPicPr>
          <p:cNvPr id="14339" name="Picture 2" descr="https://www.europarl.europa.eu/resources/library/images/20190130PHT24612/20190130PHT2461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21664" r="4863" b="1654"/>
          <a:stretch>
            <a:fillRect/>
          </a:stretch>
        </p:blipFill>
        <p:spPr bwMode="auto">
          <a:xfrm>
            <a:off x="612775" y="1130912"/>
            <a:ext cx="5402263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ymbol zastępczy zawartości 2"/>
          <p:cNvSpPr>
            <a:spLocks noGrp="1"/>
          </p:cNvSpPr>
          <p:nvPr>
            <p:ph idx="1"/>
          </p:nvPr>
        </p:nvSpPr>
        <p:spPr>
          <a:xfrm>
            <a:off x="6184900" y="1130912"/>
            <a:ext cx="2527300" cy="5143500"/>
          </a:xfrm>
        </p:spPr>
        <p:txBody>
          <a:bodyPr/>
          <a:lstStyle/>
          <a:p>
            <a:pPr>
              <a:lnSpc>
                <a:spcPct val="108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dirty="0"/>
              <a:t>Większość obecnie produkowanych samochodów kwalifikuje się do 1 lub 2 poziomu autonomii</a:t>
            </a:r>
          </a:p>
          <a:p>
            <a:pPr>
              <a:lnSpc>
                <a:spcPct val="108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dirty="0"/>
              <a:t>Pierwszy samochód pozwalający na jazdę na 3 poziomie autonomii </a:t>
            </a:r>
            <a:br>
              <a:rPr lang="pl-PL" altLang="pl-PL" dirty="0"/>
            </a:br>
            <a:r>
              <a:rPr lang="pl-PL" altLang="pl-PL" dirty="0"/>
              <a:t>w EU to Audi A8 D5 (produkowany od </a:t>
            </a:r>
            <a:br>
              <a:rPr lang="pl-PL" altLang="pl-PL" dirty="0"/>
            </a:br>
            <a:r>
              <a:rPr lang="pl-PL" altLang="pl-PL" dirty="0"/>
              <a:t>2018 r.)</a:t>
            </a:r>
          </a:p>
          <a:p>
            <a:pPr>
              <a:lnSpc>
                <a:spcPct val="108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dirty="0"/>
              <a:t>O pojazdach w pełni autonomicznych mówimy dopiero </a:t>
            </a:r>
            <a:br>
              <a:rPr lang="pl-PL" altLang="pl-PL" dirty="0"/>
            </a:br>
            <a:r>
              <a:rPr lang="pl-PL" altLang="pl-PL" dirty="0"/>
              <a:t>w przypadku 4 i 5 generacji – są one nadal tylko w sferze planów</a:t>
            </a:r>
          </a:p>
          <a:p>
            <a:pPr>
              <a:lnSpc>
                <a:spcPct val="108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dirty="0"/>
              <a:t>Autonomiczny może być także transport … zbiorowy, ciężarowy, </a:t>
            </a:r>
            <a:br>
              <a:rPr lang="pl-PL" altLang="pl-PL" dirty="0"/>
            </a:br>
            <a:r>
              <a:rPr lang="pl-PL" altLang="pl-PL" dirty="0"/>
              <a:t>a nawet lotniczy</a:t>
            </a:r>
          </a:p>
          <a:p>
            <a:pPr>
              <a:lnSpc>
                <a:spcPct val="108000"/>
              </a:lnSpc>
              <a:spcAft>
                <a:spcPts val="1200"/>
              </a:spcAft>
              <a:buFont typeface="Arial" charset="0"/>
              <a:buChar char="•"/>
            </a:pPr>
            <a:endParaRPr lang="pl-PL" altLang="pl-PL" dirty="0"/>
          </a:p>
          <a:p>
            <a:pPr>
              <a:lnSpc>
                <a:spcPct val="108000"/>
              </a:lnSpc>
              <a:spcAft>
                <a:spcPts val="1200"/>
              </a:spcAft>
              <a:buFont typeface="Arial" charset="0"/>
              <a:buChar char="•"/>
            </a:pPr>
            <a:endParaRPr lang="pl-PL" altLang="pl-PL" dirty="0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>
          <a:xfrm>
            <a:off x="612775" y="720725"/>
            <a:ext cx="6570663" cy="898525"/>
          </a:xfrm>
        </p:spPr>
        <p:txBody>
          <a:bodyPr/>
          <a:lstStyle/>
          <a:p>
            <a:r>
              <a:rPr lang="pl-PL" altLang="pl-PL"/>
              <a:t>A zatem czy jesteśmy (będziemy) bezpieczni ?</a:t>
            </a:r>
          </a:p>
        </p:txBody>
      </p:sp>
      <p:graphicFrame>
        <p:nvGraphicFramePr>
          <p:cNvPr id="15363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-50800" y="1363663"/>
          <a:ext cx="4416425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Chart" r:id="rId6" imgW="4426080" imgH="4608975" progId="Excel.Chart.8">
                  <p:embed/>
                </p:oleObj>
              </mc:Choice>
              <mc:Fallback>
                <p:oleObj name="Chart" r:id="rId6" imgW="4426080" imgH="4608975" progId="Excel.Chart.8">
                  <p:embed/>
                  <p:pic>
                    <p:nvPicPr>
                      <p:cNvPr id="0" name="Symbol zastępczy zawartości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363663"/>
                        <a:ext cx="4416425" cy="460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pole tekstowe 8"/>
          <p:cNvSpPr txBox="1">
            <a:spLocks noChangeArrowheads="1"/>
          </p:cNvSpPr>
          <p:nvPr/>
        </p:nvSpPr>
        <p:spPr bwMode="auto">
          <a:xfrm>
            <a:off x="5249863" y="1408113"/>
            <a:ext cx="33972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Czy pojazdy autonomiczne temu zaradzą ?</a:t>
            </a:r>
          </a:p>
        </p:txBody>
      </p:sp>
      <p:sp>
        <p:nvSpPr>
          <p:cNvPr id="15366" name="pole tekstowe 7"/>
          <p:cNvSpPr txBox="1">
            <a:spLocks noChangeArrowheads="1"/>
          </p:cNvSpPr>
          <p:nvPr/>
        </p:nvSpPr>
        <p:spPr bwMode="auto">
          <a:xfrm>
            <a:off x="5085253" y="5138722"/>
            <a:ext cx="32893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/>
            <a:r>
              <a:rPr lang="pl-PL" altLang="pl-PL" sz="1400" dirty="0">
                <a:latin typeface="+mj-lt"/>
              </a:rPr>
              <a:t>Inżynierowie ze </a:t>
            </a:r>
            <a:r>
              <a:rPr lang="pl-PL" altLang="pl-PL" sz="1400" dirty="0" err="1">
                <a:latin typeface="+mj-lt"/>
              </a:rPr>
              <a:t>Stanfordu</a:t>
            </a:r>
            <a:r>
              <a:rPr lang="pl-PL" altLang="pl-PL" sz="1400" dirty="0">
                <a:latin typeface="+mj-lt"/>
              </a:rPr>
              <a:t> uczą samochód kontrolowanych poślizgów</a:t>
            </a:r>
          </a:p>
        </p:txBody>
      </p:sp>
      <p:pic>
        <p:nvPicPr>
          <p:cNvPr id="4" name="Beyond-the-Limits_-MARTYkhana-_2_-_online-video-cutter.com_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fade out="2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9072" y="2064483"/>
            <a:ext cx="4501661" cy="25321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61B5009-38F8-4268-85D5-12056417105E}"/>
              </a:ext>
            </a:extLst>
          </p:cNvPr>
          <p:cNvSpPr txBox="1"/>
          <p:nvPr/>
        </p:nvSpPr>
        <p:spPr>
          <a:xfrm>
            <a:off x="4420704" y="4570281"/>
            <a:ext cx="37699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Beyond the </a:t>
            </a:r>
            <a:r>
              <a:rPr lang="pl-PL" sz="800" dirty="0" err="1"/>
              <a:t>Limits</a:t>
            </a:r>
            <a:r>
              <a:rPr lang="pl-PL" sz="800" dirty="0"/>
              <a:t>: </a:t>
            </a:r>
            <a:r>
              <a:rPr lang="pl-PL" sz="800" dirty="0" err="1"/>
              <a:t>MARTYkhana</a:t>
            </a:r>
            <a:r>
              <a:rPr lang="pl-PL" sz="800" dirty="0"/>
              <a:t> </a:t>
            </a:r>
            <a:r>
              <a:rPr lang="pl-PL" sz="800" dirty="0" err="1"/>
              <a:t>opubl</a:t>
            </a:r>
            <a:r>
              <a:rPr lang="pl-PL" sz="800" dirty="0"/>
              <a:t>. na kanale Stanford na Youtube.com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Doświadczenia z pojazdami bezzałogowymi</a:t>
            </a:r>
          </a:p>
        </p:txBody>
      </p:sp>
      <p:pic>
        <p:nvPicPr>
          <p:cNvPr id="17411" name="Obraz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955800"/>
            <a:ext cx="29384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pole tekstowe 5"/>
          <p:cNvSpPr txBox="1">
            <a:spLocks noChangeArrowheads="1"/>
          </p:cNvSpPr>
          <p:nvPr/>
        </p:nvSpPr>
        <p:spPr bwMode="auto">
          <a:xfrm>
            <a:off x="344488" y="1392238"/>
            <a:ext cx="35528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pl-PL" altLang="pl-PL" i="1" dirty="0">
                <a:solidFill>
                  <a:schemeClr val="tx2"/>
                </a:solidFill>
              </a:rPr>
              <a:t>… z jednej strony słyszymy </a:t>
            </a:r>
            <a:br>
              <a:rPr lang="pl-PL" altLang="pl-PL" i="1" dirty="0">
                <a:solidFill>
                  <a:schemeClr val="tx2"/>
                </a:solidFill>
              </a:rPr>
            </a:br>
            <a:r>
              <a:rPr lang="pl-PL" altLang="pl-PL" i="1" dirty="0">
                <a:solidFill>
                  <a:schemeClr val="tx2"/>
                </a:solidFill>
              </a:rPr>
              <a:t>o wypadkach z udziałem pojazdów autonomicznych</a:t>
            </a:r>
          </a:p>
        </p:txBody>
      </p:sp>
      <p:sp>
        <p:nvSpPr>
          <p:cNvPr id="17413" name="pole tekstowe 6"/>
          <p:cNvSpPr txBox="1">
            <a:spLocks noChangeArrowheads="1"/>
          </p:cNvSpPr>
          <p:nvPr/>
        </p:nvSpPr>
        <p:spPr bwMode="auto">
          <a:xfrm>
            <a:off x="5233988" y="5272339"/>
            <a:ext cx="3633787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pl-PL" altLang="pl-PL" i="1" dirty="0">
                <a:solidFill>
                  <a:schemeClr val="tx2"/>
                </a:solidFill>
              </a:rPr>
              <a:t>… z drugiej strony testy wskazują na zwiększenie bezpieczeństwa dzięki pojazdom autonomicznym</a:t>
            </a:r>
          </a:p>
        </p:txBody>
      </p:sp>
      <p:sp>
        <p:nvSpPr>
          <p:cNvPr id="17414" name="pole tekstowe 7"/>
          <p:cNvSpPr txBox="1">
            <a:spLocks noChangeArrowheads="1"/>
          </p:cNvSpPr>
          <p:nvPr/>
        </p:nvSpPr>
        <p:spPr bwMode="auto">
          <a:xfrm>
            <a:off x="5808663" y="4310505"/>
            <a:ext cx="2936875" cy="62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pl-PL" altLang="pl-PL" sz="1000" b="1" dirty="0">
                <a:latin typeface="Verdana" pitchFamily="34" charset="0"/>
              </a:rPr>
              <a:t>Sprawdzanie prototypów, które wyjadą na drogi w 2020 i w 2025 r. </a:t>
            </a:r>
            <a:br>
              <a:rPr lang="pl-PL" altLang="pl-PL" sz="1000" b="1" dirty="0">
                <a:latin typeface="Verdana" pitchFamily="34" charset="0"/>
              </a:rPr>
            </a:br>
            <a:r>
              <a:rPr lang="pl-PL" altLang="pl-PL" sz="1000" b="1" dirty="0">
                <a:latin typeface="Verdana" pitchFamily="34" charset="0"/>
              </a:rPr>
              <a:t>na torze testowym Boscha</a:t>
            </a:r>
            <a:endParaRPr lang="pl-PL" altLang="pl-PL" sz="1000" dirty="0">
              <a:latin typeface="Verdana" pitchFamily="34" charset="0"/>
            </a:endParaRPr>
          </a:p>
        </p:txBody>
      </p:sp>
      <p:pic>
        <p:nvPicPr>
          <p:cNvPr id="17415" name="Obraz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460625"/>
            <a:ext cx="2095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2565400" y="2478088"/>
            <a:ext cx="1627188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pl-PL" altLang="pl-PL" sz="1000" b="1" dirty="0">
                <a:latin typeface="Verdana" pitchFamily="34" charset="0"/>
              </a:rPr>
              <a:t>Wypadek śmiertelny pieszego  Elaine Herzberg </a:t>
            </a:r>
            <a:br>
              <a:rPr lang="pl-PL" altLang="pl-PL" sz="1000" b="1" dirty="0">
                <a:latin typeface="Verdana" pitchFamily="34" charset="0"/>
              </a:rPr>
            </a:br>
            <a:r>
              <a:rPr lang="pl-PL" altLang="pl-PL" sz="1000" b="1" dirty="0">
                <a:latin typeface="Verdana" pitchFamily="34" charset="0"/>
              </a:rPr>
              <a:t>z udziałem autonomicznego pojazdu testowego Ubera – 18 marca 2018 r.</a:t>
            </a:r>
          </a:p>
        </p:txBody>
      </p:sp>
      <p:pic>
        <p:nvPicPr>
          <p:cNvPr id="17417" name="Obraz 3" descr="Obraz zawierający trawa, zewnętrzne, droga, małe&#10;&#10;Opis wygenerowany automatycz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87" y="4458458"/>
            <a:ext cx="2866905" cy="179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231775" y="4394816"/>
            <a:ext cx="1625600" cy="210410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pl-PL" altLang="pl-PL" sz="1000" b="1" dirty="0">
                <a:latin typeface="Verdana" pitchFamily="34" charset="0"/>
              </a:rPr>
              <a:t>Wypadek śmiertelny kierowcy </a:t>
            </a:r>
            <a:r>
              <a:rPr lang="pl-PL" altLang="pl-PL" sz="1000" b="1" dirty="0" err="1">
                <a:latin typeface="Verdana" pitchFamily="34" charset="0"/>
              </a:rPr>
              <a:t>Wei</a:t>
            </a:r>
            <a:r>
              <a:rPr lang="pl-PL" altLang="pl-PL" sz="1000" b="1" dirty="0">
                <a:latin typeface="Verdana" pitchFamily="34" charset="0"/>
              </a:rPr>
              <a:t> Huang podczas testów nowego projektu Tesli na autostradzie 101 </a:t>
            </a:r>
            <a:br>
              <a:rPr lang="pl-PL" altLang="pl-PL" sz="1000" b="1" dirty="0">
                <a:latin typeface="Verdana" pitchFamily="34" charset="0"/>
              </a:rPr>
            </a:br>
            <a:r>
              <a:rPr lang="pl-PL" altLang="pl-PL" sz="1000" b="1" dirty="0">
                <a:latin typeface="Verdana" pitchFamily="34" charset="0"/>
              </a:rPr>
              <a:t>w </a:t>
            </a:r>
            <a:r>
              <a:rPr lang="en-US" altLang="pl-PL" sz="1000" b="1" dirty="0">
                <a:solidFill>
                  <a:srgbClr val="323232"/>
                </a:solidFill>
                <a:latin typeface="Verdana" pitchFamily="34" charset="0"/>
                <a:cs typeface="Arial" charset="0"/>
              </a:rPr>
              <a:t>Mountain View </a:t>
            </a:r>
            <a:br>
              <a:rPr lang="pl-PL" altLang="pl-PL" sz="1000" b="1" dirty="0">
                <a:solidFill>
                  <a:srgbClr val="323232"/>
                </a:solidFill>
                <a:latin typeface="Verdana" pitchFamily="34" charset="0"/>
                <a:cs typeface="Arial" charset="0"/>
              </a:rPr>
            </a:br>
            <a:r>
              <a:rPr lang="en-US" altLang="pl-PL" sz="1000" b="1" dirty="0">
                <a:solidFill>
                  <a:srgbClr val="323232"/>
                </a:solidFill>
                <a:latin typeface="Verdana" pitchFamily="34" charset="0"/>
                <a:cs typeface="Arial" charset="0"/>
              </a:rPr>
              <a:t>w </a:t>
            </a:r>
            <a:r>
              <a:rPr lang="en-US" altLang="pl-PL" sz="1000" b="1" dirty="0" err="1">
                <a:solidFill>
                  <a:srgbClr val="323232"/>
                </a:solidFill>
                <a:latin typeface="Verdana" pitchFamily="34" charset="0"/>
                <a:cs typeface="Arial" charset="0"/>
              </a:rPr>
              <a:t>Kalifornii</a:t>
            </a:r>
            <a:r>
              <a:rPr lang="pl-PL" altLang="pl-PL" sz="1000" b="1" dirty="0">
                <a:solidFill>
                  <a:srgbClr val="323232"/>
                </a:solidFill>
                <a:latin typeface="Verdana" pitchFamily="34" charset="0"/>
                <a:cs typeface="Arial" charset="0"/>
              </a:rPr>
              <a:t> </a:t>
            </a:r>
            <a:br>
              <a:rPr lang="pl-PL" altLang="pl-PL" sz="1000" b="1" dirty="0">
                <a:solidFill>
                  <a:srgbClr val="323232"/>
                </a:solidFill>
                <a:latin typeface="Verdana" pitchFamily="34" charset="0"/>
                <a:cs typeface="Arial" charset="0"/>
              </a:rPr>
            </a:br>
            <a:r>
              <a:rPr lang="pl-PL" altLang="pl-PL" sz="1000" b="1" dirty="0">
                <a:solidFill>
                  <a:srgbClr val="323232"/>
                </a:solidFill>
                <a:latin typeface="Verdana" pitchFamily="34" charset="0"/>
                <a:cs typeface="Arial" charset="0"/>
              </a:rPr>
              <a:t>– 23 marca 2018 r.</a:t>
            </a:r>
            <a:endParaRPr lang="en-US" altLang="pl-PL" sz="1000" b="1" dirty="0">
              <a:latin typeface="Verdana" pitchFamily="34" charset="0"/>
            </a:endParaRPr>
          </a:p>
          <a:p>
            <a:pPr algn="r">
              <a:lnSpc>
                <a:spcPct val="120000"/>
              </a:lnSpc>
            </a:pPr>
            <a:endParaRPr lang="pl-PL" altLang="pl-PL" sz="1000" b="1" dirty="0">
              <a:latin typeface="Verdana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631096" y="714497"/>
            <a:ext cx="7851775" cy="898525"/>
          </a:xfrm>
        </p:spPr>
        <p:txBody>
          <a:bodyPr/>
          <a:lstStyle/>
          <a:p>
            <a:r>
              <a:rPr lang="pl-PL" altLang="pl-PL" dirty="0"/>
              <a:t>Zagadnienia</a:t>
            </a:r>
          </a:p>
        </p:txBody>
      </p:sp>
      <p:sp>
        <p:nvSpPr>
          <p:cNvPr id="19459" name="Symbol zastępczy zawartości 2"/>
          <p:cNvSpPr>
            <a:spLocks noGrp="1"/>
          </p:cNvSpPr>
          <p:nvPr>
            <p:ph idx="1"/>
          </p:nvPr>
        </p:nvSpPr>
        <p:spPr>
          <a:xfrm>
            <a:off x="736600" y="1595438"/>
            <a:ext cx="8099425" cy="4498975"/>
          </a:xfrm>
        </p:spPr>
        <p:txBody>
          <a:bodyPr/>
          <a:lstStyle/>
          <a:p>
            <a:pPr marL="457200" lvl="1" indent="-457200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Czy prawo jest gotowe na wdrożenie sztucznej inteligencji (AI) </a:t>
            </a:r>
            <a:br>
              <a:rPr lang="pl-PL" altLang="pl-PL" sz="1600" dirty="0"/>
            </a:br>
            <a:r>
              <a:rPr lang="pl-PL" altLang="pl-PL" sz="1600" dirty="0"/>
              <a:t>w transporcie ?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Ochrona danych osobowych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Ochrona konsumentów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Odpowiedzialność karna, cywilna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l-PL" altLang="pl-PL" sz="1600" dirty="0"/>
              <a:t>Inne zagadnienia: problematyka ubezpieczeń, ograniczenie prawa możliwości kupowania pojazdów, cyberbezpieczeństwo itd.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endParaRPr lang="pl-PL" altLang="pl-PL" sz="1600" dirty="0"/>
          </a:p>
        </p:txBody>
      </p:sp>
    </p:spTree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638779" y="720725"/>
            <a:ext cx="8596312" cy="898525"/>
          </a:xfrm>
        </p:spPr>
        <p:txBody>
          <a:bodyPr/>
          <a:lstStyle/>
          <a:p>
            <a:r>
              <a:rPr lang="pl-PL" altLang="pl-PL" dirty="0"/>
              <a:t>Czy prawo jest gotowe </a:t>
            </a:r>
            <a:br>
              <a:rPr lang="pl-PL" altLang="pl-PL" dirty="0"/>
            </a:br>
            <a:r>
              <a:rPr lang="pl-PL" altLang="pl-PL" dirty="0"/>
              <a:t>na wdrożenie AI w transporcie ?</a:t>
            </a:r>
          </a:p>
        </p:txBody>
      </p:sp>
      <p:sp>
        <p:nvSpPr>
          <p:cNvPr id="21507" name="Symbol zastępczy zawartości 1"/>
          <p:cNvSpPr>
            <a:spLocks noGrp="1"/>
          </p:cNvSpPr>
          <p:nvPr>
            <p:ph idx="1"/>
          </p:nvPr>
        </p:nvSpPr>
        <p:spPr>
          <a:xfrm>
            <a:off x="4229100" y="1809758"/>
            <a:ext cx="4425950" cy="3919538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Powołanie w VIII 2018 r. Grupy Roboczej do spraw IoT przy MC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Raport IoT w Polskiej Gospodarce wydany w IV 2020 r.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Zidentyfikowanie przez Grupę Roboczą barier dla branży transportowej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Propozycje działań Rządu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Postulaty zmian prawnych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Co dalej ? Na jakim etapie są </a:t>
            </a:r>
            <a:br>
              <a:rPr lang="pl-PL" altLang="pl-PL" sz="1600" dirty="0"/>
            </a:br>
            <a:r>
              <a:rPr lang="pl-PL" altLang="pl-PL" sz="1600" dirty="0"/>
              <a:t>prace Grupy i Rządu ?</a:t>
            </a:r>
          </a:p>
        </p:txBody>
      </p:sp>
      <p:pic>
        <p:nvPicPr>
          <p:cNvPr id="2150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4" t="13461" r="34888" b="7413"/>
          <a:stretch>
            <a:fillRect/>
          </a:stretch>
        </p:blipFill>
        <p:spPr bwMode="auto">
          <a:xfrm>
            <a:off x="739775" y="1741488"/>
            <a:ext cx="2990850" cy="41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Co na to Unia Europejska ?</a:t>
            </a:r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>
          <a:xfrm>
            <a:off x="4052888" y="1612649"/>
            <a:ext cx="4659312" cy="4500563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Opublikowanie „Białej księgi w sprawie Sztucznej Inteligencji” </a:t>
            </a:r>
            <a:r>
              <a:rPr lang="pl-PL" altLang="pl-PL" sz="1600" i="1" dirty="0"/>
              <a:t>(White Paper on </a:t>
            </a:r>
            <a:r>
              <a:rPr lang="pl-PL" altLang="pl-PL" sz="1600" i="1" dirty="0" err="1"/>
              <a:t>Artificial</a:t>
            </a:r>
            <a:r>
              <a:rPr lang="pl-PL" altLang="pl-PL" sz="1600" i="1" dirty="0"/>
              <a:t> </a:t>
            </a:r>
            <a:r>
              <a:rPr lang="pl-PL" altLang="pl-PL" sz="1600" i="1" dirty="0" err="1"/>
              <a:t>Intelligence</a:t>
            </a:r>
            <a:r>
              <a:rPr lang="pl-PL" altLang="pl-PL" sz="1600" i="1" dirty="0"/>
              <a:t> A </a:t>
            </a:r>
            <a:r>
              <a:rPr lang="pl-PL" altLang="pl-PL" sz="1600" i="1" dirty="0" err="1"/>
              <a:t>European</a:t>
            </a:r>
            <a:r>
              <a:rPr lang="pl-PL" altLang="pl-PL" sz="1600" i="1" dirty="0"/>
              <a:t> </a:t>
            </a:r>
            <a:r>
              <a:rPr lang="pl-PL" altLang="pl-PL" sz="1600" i="1" dirty="0" err="1"/>
              <a:t>approach</a:t>
            </a:r>
            <a:r>
              <a:rPr lang="pl-PL" altLang="pl-PL" sz="1600" i="1" dirty="0"/>
              <a:t> to excellence and trust) - </a:t>
            </a:r>
            <a:r>
              <a:rPr lang="pl-PL" altLang="pl-PL" sz="1600" dirty="0"/>
              <a:t>19 II 2020 r. 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Opis nowego europejskiego podejścia </a:t>
            </a:r>
            <a:br>
              <a:rPr lang="pl-PL" altLang="pl-PL" sz="1600" dirty="0"/>
            </a:br>
            <a:r>
              <a:rPr lang="pl-PL" altLang="pl-PL" sz="1600" dirty="0"/>
              <a:t>do rozwoju AI opartego na kryteriach doskonałości i zaufaniu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dirty="0"/>
              <a:t>Zbiór pomysłów i idei, które mogą wyznaczyć kierunek przyszłych zmian legislacyjnych w obszarze AI w UE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pl-PL" altLang="pl-PL" sz="1600" b="1" u="sng" dirty="0"/>
              <a:t>Postulaty w obszarze transportu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 typeface="Arial" charset="0"/>
              <a:buChar char="•"/>
            </a:pPr>
            <a:endParaRPr lang="pl-PL" alt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34205" t="13462" r="35000" b="7386"/>
          <a:stretch/>
        </p:blipFill>
        <p:spPr>
          <a:xfrm>
            <a:off x="584200" y="1619250"/>
            <a:ext cx="2976563" cy="41433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Niestandardowy 7">
      <a:dk1>
        <a:srgbClr val="333333"/>
      </a:dk1>
      <a:lt1>
        <a:srgbClr val="FFFFFF"/>
      </a:lt1>
      <a:dk2>
        <a:srgbClr val="F20000"/>
      </a:dk2>
      <a:lt2>
        <a:srgbClr val="FFFFFF"/>
      </a:lt2>
      <a:accent1>
        <a:srgbClr val="FFCC00"/>
      </a:accent1>
      <a:accent2>
        <a:srgbClr val="FF6600"/>
      </a:accent2>
      <a:accent3>
        <a:srgbClr val="339966"/>
      </a:accent3>
      <a:accent4>
        <a:srgbClr val="99CC00"/>
      </a:accent4>
      <a:accent5>
        <a:srgbClr val="33CCCC"/>
      </a:accent5>
      <a:accent6>
        <a:srgbClr val="666699"/>
      </a:accent6>
      <a:hlink>
        <a:srgbClr val="333399"/>
      </a:hlink>
      <a:folHlink>
        <a:srgbClr val="FF0000"/>
      </a:folHlink>
    </a:clrScheme>
    <a:fontScheme name="AUDYTEL">
      <a:majorFont>
        <a:latin typeface="Verdana"/>
        <a:ea typeface="Verdana"/>
        <a:cs typeface="Verdana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Verdana"/>
        <a:cs typeface="Verdana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AC28338DD7DC4DB17637BAF9A39933" ma:contentTypeVersion="4" ma:contentTypeDescription="Utwórz nowy dokument." ma:contentTypeScope="" ma:versionID="79050870ecccd94e1fec1a0640a37388">
  <xsd:schema xmlns:xsd="http://www.w3.org/2001/XMLSchema" xmlns:xs="http://www.w3.org/2001/XMLSchema" xmlns:p="http://schemas.microsoft.com/office/2006/metadata/properties" xmlns:ns2="40ded71e-02ed-422c-9e95-7baf4a4929a2" xmlns:ns3="366caca7-ceb2-469e-af57-271036e2c1b0" targetNamespace="http://schemas.microsoft.com/office/2006/metadata/properties" ma:root="true" ma:fieldsID="4c5e201cda768d44f9860fef19b8d399" ns2:_="" ns3:_="">
    <xsd:import namespace="40ded71e-02ed-422c-9e95-7baf4a4929a2"/>
    <xsd:import namespace="366caca7-ceb2-469e-af57-271036e2c1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Rodzaj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ed71e-02ed-422c-9e95-7baf4a4929a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rtość identyfikatora dokumentu" ma:description="Wartość identyfikatora dokumentu przypisanego do tego elementu." ma:internalName="_dlc_DocId" ma:readOnly="true">
      <xsd:simpleType>
        <xsd:restriction base="dms:Text"/>
      </xsd:simpleType>
    </xsd:element>
    <xsd:element name="_dlc_DocIdUrl" ma:index="9" nillable="true" ma:displayName="Identyfikator dokumentu" ma:description="Łącze stałe do tego dokumentu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caca7-ceb2-469e-af57-271036e2c1b0" elementFormDefault="qualified">
    <xsd:import namespace="http://schemas.microsoft.com/office/2006/documentManagement/types"/>
    <xsd:import namespace="http://schemas.microsoft.com/office/infopath/2007/PartnerControls"/>
    <xsd:element name="Rodzaj" ma:index="11" nillable="true" ma:displayName="Rodzaj materiałów" ma:default="prezentacje" ma:format="Dropdown" ma:internalName="Rodzaj">
      <xsd:simpleType>
        <xsd:restriction base="dms:Choice">
          <xsd:enumeration value="prezentacje"/>
          <xsd:enumeration value="ulotki"/>
          <xsd:enumeration value="leaflety"/>
          <xsd:enumeration value="infografiki"/>
          <xsd:enumeration value="artykuły"/>
          <xsd:enumeration value="wizytówki"/>
          <xsd:enumeration value="referencje"/>
          <xsd:enumeration value="oferty - wzorce"/>
          <xsd:enumeration value="PLANY"/>
          <xsd:enumeration value="success story"/>
          <xsd:enumeration value="System Identyfikacji Wizualnej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4" ma:displayName="Kategoria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dzaj xmlns="366caca7-ceb2-469e-af57-271036e2c1b0">System Identyfikacji Wizualnej</Rodzaj>
  </documentManagement>
</p:properties>
</file>

<file path=customXml/itemProps1.xml><?xml version="1.0" encoding="utf-8"?>
<ds:datastoreItem xmlns:ds="http://schemas.openxmlformats.org/officeDocument/2006/customXml" ds:itemID="{19D878E3-268F-49D4-AE0A-836F57950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ded71e-02ed-422c-9e95-7baf4a4929a2"/>
    <ds:schemaRef ds:uri="366caca7-ceb2-469e-af57-271036e2c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E66B4F-9B1E-4D0D-AAF4-E693931685F2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01769784-5D16-45D9-95F3-99800E9D09BA}">
  <ds:schemaRefs>
    <ds:schemaRef ds:uri="http://schemas.microsoft.com/office/2006/metadata/properties"/>
    <ds:schemaRef ds:uri="http://schemas.microsoft.com/office/infopath/2007/PartnerControls"/>
    <ds:schemaRef ds:uri="366caca7-ceb2-469e-af57-271036e2c1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21226</TotalTime>
  <Words>1174</Words>
  <Application>Microsoft Office PowerPoint</Application>
  <PresentationFormat>Pokaz na ekranie (4:3)</PresentationFormat>
  <Paragraphs>120</Paragraphs>
  <Slides>14</Slides>
  <Notes>7</Notes>
  <HiddenSlides>0</HiddenSlides>
  <MMClips>1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Verdana</vt:lpstr>
      <vt:lpstr>Office Theme</vt:lpstr>
      <vt:lpstr>Chart</vt:lpstr>
      <vt:lpstr>Sztuczna inteligencja  w transporcie  – czy jesteśmy bezpieczni ?</vt:lpstr>
      <vt:lpstr>Prezentacja programu PowerPoint</vt:lpstr>
      <vt:lpstr>Prezentacja programu PowerPoint</vt:lpstr>
      <vt:lpstr>Poziomy autonomii jazdy</vt:lpstr>
      <vt:lpstr>A zatem czy jesteśmy (będziemy) bezpieczni ?</vt:lpstr>
      <vt:lpstr>Doświadczenia z pojazdami bezzałogowymi</vt:lpstr>
      <vt:lpstr>Zagadnienia</vt:lpstr>
      <vt:lpstr>Czy prawo jest gotowe  na wdrożenie AI w transporcie ?</vt:lpstr>
      <vt:lpstr>Co na to Unia Europejska ?</vt:lpstr>
      <vt:lpstr>Ochrona danych osobowych</vt:lpstr>
      <vt:lpstr>Odpowiedzialność karna robotów, odpowiedzialność cywilna</vt:lpstr>
      <vt:lpstr>Inne zagadnienia</vt:lpstr>
      <vt:lpstr>Podsumowanie – wyzwania i korzyści</vt:lpstr>
      <vt:lpstr>Dziękujemy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robocza</dc:title>
  <dc:creator>Diana</dc:creator>
  <cp:lastModifiedBy>Michal No-Bo</cp:lastModifiedBy>
  <cp:revision>1167</cp:revision>
  <cp:lastPrinted>2018-11-07T16:27:06Z</cp:lastPrinted>
  <dcterms:created xsi:type="dcterms:W3CDTF">2010-04-12T23:12:02Z</dcterms:created>
  <dcterms:modified xsi:type="dcterms:W3CDTF">2020-02-26T11:05:29Z</dcterms:modified>
  <cp:category>wzory prezentacji</cp:category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_Version">
    <vt:lpwstr/>
  </property>
  <property fmtid="{D5CDD505-2E9C-101B-9397-08002B2CF9AE}" pid="4" name="_Status">
    <vt:lpwstr>Not Started</vt:lpwstr>
  </property>
  <property fmtid="{D5CDD505-2E9C-101B-9397-08002B2CF9AE}" pid="5" name="_dlc_DocId">
    <vt:lpwstr>CCYKZKJMTW6N-41-217</vt:lpwstr>
  </property>
  <property fmtid="{D5CDD505-2E9C-101B-9397-08002B2CF9AE}" pid="6" name="_dlc_DocIdItemGuid">
    <vt:lpwstr>973a886c-e079-4faa-8fef-fec5d722854a</vt:lpwstr>
  </property>
  <property fmtid="{D5CDD505-2E9C-101B-9397-08002B2CF9AE}" pid="7" name="_dlc_DocIdUrl">
    <vt:lpwstr>https://audytelsa.sharepoint.com/_layouts/15/DocIdRedir.aspx?ID=CCYKZKJMTW6N-41-217, CCYKZKJMTW6N-41-217</vt:lpwstr>
  </property>
</Properties>
</file>