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58" r:id="rId3"/>
    <p:sldId id="265" r:id="rId4"/>
    <p:sldId id="271" r:id="rId5"/>
    <p:sldId id="272" r:id="rId6"/>
    <p:sldId id="276" r:id="rId7"/>
    <p:sldId id="277" r:id="rId8"/>
    <p:sldId id="270" r:id="rId9"/>
    <p:sldId id="27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A7A8B"/>
    <a:srgbClr val="6F90A7"/>
    <a:srgbClr val="D2DD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71" autoAdjust="0"/>
    <p:restoredTop sz="84940" autoAdjust="0"/>
  </p:normalViewPr>
  <p:slideViewPr>
    <p:cSldViewPr snapToGrid="0">
      <p:cViewPr>
        <p:scale>
          <a:sx n="99" d="100"/>
          <a:sy n="99" d="100"/>
        </p:scale>
        <p:origin x="752"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CF27F6-4B50-2E42-9AFF-68EAEB38B560}" type="datetimeFigureOut">
              <a:rPr lang="pl-PL" smtClean="0"/>
              <a:t>02.03.2020</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75518C-7B76-8441-B1E9-486B03E7C173}" type="slidenum">
              <a:rPr lang="pl-PL" smtClean="0"/>
              <a:t>‹#›</a:t>
            </a:fld>
            <a:endParaRPr lang="pl-PL"/>
          </a:p>
        </p:txBody>
      </p:sp>
    </p:spTree>
    <p:extLst>
      <p:ext uri="{BB962C8B-B14F-4D97-AF65-F5344CB8AC3E}">
        <p14:creationId xmlns:p14="http://schemas.microsoft.com/office/powerpoint/2010/main" val="1325198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1898 the New York hosted first international urban planning conference with delegates from all around the globe. They met to discuss single, greatest challenge big cities faced at that time. The problem was connected with mass transportation and it was the amount of poop horses were leaving on the streets of Vienna, Paris, London or New York. The manure issue had become one of the most challenging due to the rapid growth of urban centers. One article in Times of London estimated that no later than in 50 years dung level on the streets would rise up to 2.5 meters. New York City predictions estimated that by 1930 manure will reach third-story windows. The summit was planned to last 10 days, but after three days of debates the meeting was disbanded. Attendees who hoped to work out tangible results, after 72 hours of fruitless discussions, frustrated, decided that there is no solution, cities are doomed, and they went home. </a:t>
            </a:r>
            <a:endParaRPr lang="pl-PL" sz="1200" kern="1200" dirty="0">
              <a:solidFill>
                <a:schemeClr val="tx1"/>
              </a:solidFill>
              <a:effectLst/>
              <a:latin typeface="+mn-lt"/>
              <a:ea typeface="+mn-ea"/>
              <a:cs typeface="+mn-cs"/>
            </a:endParaRPr>
          </a:p>
          <a:p>
            <a:endParaRPr lang="pl-PL" dirty="0"/>
          </a:p>
          <a:p>
            <a:r>
              <a:rPr lang="pl-PL" dirty="0"/>
              <a:t>1988 - międzynarodowy kongres urbanistyczny w Nowym Yorku </a:t>
            </a:r>
          </a:p>
          <a:p>
            <a:r>
              <a:rPr lang="pl-PL" dirty="0"/>
              <a:t>Times of London – 2.5 metra, a NY że do 1930 kupa będzie sięgać 3 piętra </a:t>
            </a:r>
          </a:p>
          <a:p>
            <a:r>
              <a:rPr lang="pl-PL" dirty="0"/>
              <a:t>Planowany 10 dni – po 3 dniach rozwiązano. </a:t>
            </a:r>
          </a:p>
          <a:p>
            <a:endParaRPr lang="pl-PL" dirty="0"/>
          </a:p>
          <a:p>
            <a:r>
              <a:rPr lang="pl-PL" dirty="0"/>
              <a:t>10 lat wcześniej 1888 żona Carla Benza 100 km z dziećmi </a:t>
            </a:r>
          </a:p>
        </p:txBody>
      </p:sp>
      <p:sp>
        <p:nvSpPr>
          <p:cNvPr id="4" name="Symbol zastępczy numeru slajdu 3"/>
          <p:cNvSpPr>
            <a:spLocks noGrp="1"/>
          </p:cNvSpPr>
          <p:nvPr>
            <p:ph type="sldNum" sz="quarter" idx="5"/>
          </p:nvPr>
        </p:nvSpPr>
        <p:spPr/>
        <p:txBody>
          <a:bodyPr/>
          <a:lstStyle/>
          <a:p>
            <a:fld id="{FE75518C-7B76-8441-B1E9-486B03E7C173}" type="slidenum">
              <a:rPr lang="pl-PL" smtClean="0"/>
              <a:t>3</a:t>
            </a:fld>
            <a:endParaRPr lang="pl-PL"/>
          </a:p>
        </p:txBody>
      </p:sp>
    </p:spTree>
    <p:extLst>
      <p:ext uri="{BB962C8B-B14F-4D97-AF65-F5344CB8AC3E}">
        <p14:creationId xmlns:p14="http://schemas.microsoft.com/office/powerpoint/2010/main" val="359856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13/14 producentów aut </a:t>
            </a:r>
          </a:p>
          <a:p>
            <a:r>
              <a:rPr lang="pl-PL" dirty="0"/>
              <a:t>12/14 największych firm technologicznych </a:t>
            </a:r>
          </a:p>
          <a:p>
            <a:endParaRPr lang="pl-PL" dirty="0"/>
          </a:p>
          <a:p>
            <a:r>
              <a:rPr lang="pl-PL" dirty="0"/>
              <a:t>Singapur 2 miejsce najlepiej przygotowanych – kto pierwszy? + MIT + GRAB</a:t>
            </a:r>
          </a:p>
          <a:p>
            <a:endParaRPr lang="pl-PL" dirty="0"/>
          </a:p>
          <a:p>
            <a:r>
              <a:rPr lang="pl-PL" sz="1200" kern="1200" dirty="0" err="1">
                <a:solidFill>
                  <a:schemeClr val="tx1"/>
                </a:solidFill>
                <a:effectLst/>
                <a:latin typeface="+mn-lt"/>
                <a:ea typeface="+mn-ea"/>
                <a:cs typeface="+mn-cs"/>
              </a:rPr>
              <a:t>Waymo</a:t>
            </a:r>
            <a:r>
              <a:rPr lang="pl-PL" sz="1200" kern="1200" dirty="0">
                <a:solidFill>
                  <a:schemeClr val="tx1"/>
                </a:solidFill>
                <a:effectLst/>
                <a:latin typeface="+mn-lt"/>
                <a:ea typeface="+mn-ea"/>
                <a:cs typeface="+mn-cs"/>
              </a:rPr>
              <a:t> posiada aktualnie flotę AV, która pokonała najwięcej kilometrów testowych na świecie, przekraczając pod koniec roku 2018 granicę 10 milionów mil (ok. 16 milionów kilometrów</a:t>
            </a:r>
            <a:r>
              <a:rPr lang="pl-PL" dirty="0">
                <a:effectLst/>
              </a:rPr>
              <a:t> </a:t>
            </a:r>
          </a:p>
          <a:p>
            <a:endParaRPr lang="pl-PL" dirty="0">
              <a:effectLst/>
            </a:endParaRPr>
          </a:p>
          <a:p>
            <a:r>
              <a:rPr lang="pl-PL" sz="1200" kern="1200" dirty="0">
                <a:solidFill>
                  <a:schemeClr val="tx1"/>
                </a:solidFill>
                <a:effectLst/>
                <a:latin typeface="+mn-lt"/>
                <a:ea typeface="+mn-ea"/>
                <a:cs typeface="+mn-cs"/>
              </a:rPr>
              <a:t>Przykładem wdrażania AI w odniesieniu do kolei jest system predykcji opóźnień pociągów rozwijany przez Fujitsu we współpracy z największą aplikacją transportową w Japonii </a:t>
            </a:r>
            <a:r>
              <a:rPr lang="pl-PL" sz="1200" kern="1200" dirty="0" err="1">
                <a:solidFill>
                  <a:schemeClr val="tx1"/>
                </a:solidFill>
                <a:effectLst/>
                <a:latin typeface="+mn-lt"/>
                <a:ea typeface="+mn-ea"/>
                <a:cs typeface="+mn-cs"/>
              </a:rPr>
              <a:t>Norikae</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Annaiod</a:t>
            </a:r>
            <a:r>
              <a:rPr lang="pl-PL" sz="1200" kern="1200" dirty="0">
                <a:solidFill>
                  <a:schemeClr val="tx1"/>
                </a:solidFill>
                <a:effectLst/>
                <a:latin typeface="+mn-lt"/>
                <a:ea typeface="+mn-ea"/>
                <a:cs typeface="+mn-cs"/>
              </a:rPr>
              <a:t>. W ramach programu testowego z roku 2016, w oparciu o dane pozyskiwane od użytkowników, aktualne warunki pogodowe oraz historię funkcjonowania sieci kolejowej AI przewidywał i informował pasażerów o prawdopodobnych opóźnieniach</a:t>
            </a:r>
            <a:r>
              <a:rPr lang="pl-PL" dirty="0">
                <a:effectLst/>
              </a:rPr>
              <a:t> </a:t>
            </a:r>
            <a:endParaRPr lang="pl-PL" dirty="0"/>
          </a:p>
          <a:p>
            <a:endParaRPr lang="pl-PL" dirty="0"/>
          </a:p>
        </p:txBody>
      </p:sp>
      <p:sp>
        <p:nvSpPr>
          <p:cNvPr id="4" name="Symbol zastępczy numeru slajdu 3"/>
          <p:cNvSpPr>
            <a:spLocks noGrp="1"/>
          </p:cNvSpPr>
          <p:nvPr>
            <p:ph type="sldNum" sz="quarter" idx="5"/>
          </p:nvPr>
        </p:nvSpPr>
        <p:spPr/>
        <p:txBody>
          <a:bodyPr/>
          <a:lstStyle/>
          <a:p>
            <a:fld id="{FE75518C-7B76-8441-B1E9-486B03E7C173}" type="slidenum">
              <a:rPr lang="pl-PL" smtClean="0"/>
              <a:t>5</a:t>
            </a:fld>
            <a:endParaRPr lang="pl-PL"/>
          </a:p>
        </p:txBody>
      </p:sp>
    </p:spTree>
    <p:extLst>
      <p:ext uri="{BB962C8B-B14F-4D97-AF65-F5344CB8AC3E}">
        <p14:creationId xmlns:p14="http://schemas.microsoft.com/office/powerpoint/2010/main" val="3356883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13/14 producentów aut </a:t>
            </a:r>
          </a:p>
          <a:p>
            <a:r>
              <a:rPr lang="pl-PL" dirty="0"/>
              <a:t>12/14 największych firm technologicznych </a:t>
            </a:r>
          </a:p>
          <a:p>
            <a:endParaRPr lang="pl-PL" dirty="0"/>
          </a:p>
          <a:p>
            <a:r>
              <a:rPr lang="pl-PL" dirty="0"/>
              <a:t>Singapur 2 miejsce najlepiej przygotowanych – kto pierwszy? + MIT + GRAB</a:t>
            </a:r>
          </a:p>
          <a:p>
            <a:endParaRPr lang="pl-PL" dirty="0"/>
          </a:p>
          <a:p>
            <a:r>
              <a:rPr lang="pl-PL" sz="1200" kern="1200" dirty="0" err="1">
                <a:solidFill>
                  <a:schemeClr val="tx1"/>
                </a:solidFill>
                <a:effectLst/>
                <a:latin typeface="+mn-lt"/>
                <a:ea typeface="+mn-ea"/>
                <a:cs typeface="+mn-cs"/>
              </a:rPr>
              <a:t>Waymo</a:t>
            </a:r>
            <a:r>
              <a:rPr lang="pl-PL" sz="1200" kern="1200" dirty="0">
                <a:solidFill>
                  <a:schemeClr val="tx1"/>
                </a:solidFill>
                <a:effectLst/>
                <a:latin typeface="+mn-lt"/>
                <a:ea typeface="+mn-ea"/>
                <a:cs typeface="+mn-cs"/>
              </a:rPr>
              <a:t> posiada aktualnie flotę AV, która pokonała najwięcej kilometrów testowych na świecie, przekraczając pod koniec roku 2018 granicę 10 milionów mil (ok. 16 milionów kilometrów</a:t>
            </a:r>
            <a:r>
              <a:rPr lang="pl-PL" dirty="0">
                <a:effectLst/>
              </a:rPr>
              <a:t> </a:t>
            </a:r>
          </a:p>
          <a:p>
            <a:endParaRPr lang="pl-PL" dirty="0">
              <a:effectLst/>
            </a:endParaRPr>
          </a:p>
          <a:p>
            <a:r>
              <a:rPr lang="pl-PL" sz="1200" kern="1200" dirty="0">
                <a:solidFill>
                  <a:schemeClr val="tx1"/>
                </a:solidFill>
                <a:effectLst/>
                <a:latin typeface="+mn-lt"/>
                <a:ea typeface="+mn-ea"/>
                <a:cs typeface="+mn-cs"/>
              </a:rPr>
              <a:t>Przykładem wdrażania AI w odniesieniu do kolei jest system predykcji opóźnień pociągów rozwijany przez Fujitsu we współpracy z największą aplikacją transportową w Japonii </a:t>
            </a:r>
            <a:r>
              <a:rPr lang="pl-PL" sz="1200" kern="1200" dirty="0" err="1">
                <a:solidFill>
                  <a:schemeClr val="tx1"/>
                </a:solidFill>
                <a:effectLst/>
                <a:latin typeface="+mn-lt"/>
                <a:ea typeface="+mn-ea"/>
                <a:cs typeface="+mn-cs"/>
              </a:rPr>
              <a:t>Norikae</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Annaiod</a:t>
            </a:r>
            <a:r>
              <a:rPr lang="pl-PL" sz="1200" kern="1200" dirty="0">
                <a:solidFill>
                  <a:schemeClr val="tx1"/>
                </a:solidFill>
                <a:effectLst/>
                <a:latin typeface="+mn-lt"/>
                <a:ea typeface="+mn-ea"/>
                <a:cs typeface="+mn-cs"/>
              </a:rPr>
              <a:t>. W ramach programu testowego z roku 2016, w oparciu o dane pozyskiwane od użytkowników, aktualne warunki pogodowe oraz historię funkcjonowania sieci kolejowej AI przewidywał i informował pasażerów o prawdopodobnych opóźnieniach</a:t>
            </a:r>
            <a:r>
              <a:rPr lang="pl-PL" dirty="0">
                <a:effectLst/>
              </a:rPr>
              <a:t> </a:t>
            </a:r>
            <a:endParaRPr lang="pl-PL" dirty="0"/>
          </a:p>
          <a:p>
            <a:endParaRPr lang="pl-PL" dirty="0"/>
          </a:p>
        </p:txBody>
      </p:sp>
      <p:sp>
        <p:nvSpPr>
          <p:cNvPr id="4" name="Symbol zastępczy numeru slajdu 3"/>
          <p:cNvSpPr>
            <a:spLocks noGrp="1"/>
          </p:cNvSpPr>
          <p:nvPr>
            <p:ph type="sldNum" sz="quarter" idx="5"/>
          </p:nvPr>
        </p:nvSpPr>
        <p:spPr/>
        <p:txBody>
          <a:bodyPr/>
          <a:lstStyle/>
          <a:p>
            <a:fld id="{FE75518C-7B76-8441-B1E9-486B03E7C173}" type="slidenum">
              <a:rPr lang="pl-PL" smtClean="0"/>
              <a:t>6</a:t>
            </a:fld>
            <a:endParaRPr lang="pl-PL"/>
          </a:p>
        </p:txBody>
      </p:sp>
    </p:spTree>
    <p:extLst>
      <p:ext uri="{BB962C8B-B14F-4D97-AF65-F5344CB8AC3E}">
        <p14:creationId xmlns:p14="http://schemas.microsoft.com/office/powerpoint/2010/main" val="2939540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13/14 producentów aut </a:t>
            </a:r>
          </a:p>
          <a:p>
            <a:r>
              <a:rPr lang="pl-PL" dirty="0"/>
              <a:t>12/14 największych firm technologicznych </a:t>
            </a:r>
          </a:p>
          <a:p>
            <a:endParaRPr lang="pl-PL" dirty="0"/>
          </a:p>
          <a:p>
            <a:r>
              <a:rPr lang="pl-PL" dirty="0"/>
              <a:t>Singapur 2 miejsce najlepiej przygotowanych – kto pierwszy? + MIT + GRAB</a:t>
            </a:r>
          </a:p>
          <a:p>
            <a:endParaRPr lang="pl-PL" dirty="0"/>
          </a:p>
          <a:p>
            <a:r>
              <a:rPr lang="pl-PL" sz="1200" kern="1200" dirty="0" err="1">
                <a:solidFill>
                  <a:schemeClr val="tx1"/>
                </a:solidFill>
                <a:effectLst/>
                <a:latin typeface="+mn-lt"/>
                <a:ea typeface="+mn-ea"/>
                <a:cs typeface="+mn-cs"/>
              </a:rPr>
              <a:t>Waymo</a:t>
            </a:r>
            <a:r>
              <a:rPr lang="pl-PL" sz="1200" kern="1200" dirty="0">
                <a:solidFill>
                  <a:schemeClr val="tx1"/>
                </a:solidFill>
                <a:effectLst/>
                <a:latin typeface="+mn-lt"/>
                <a:ea typeface="+mn-ea"/>
                <a:cs typeface="+mn-cs"/>
              </a:rPr>
              <a:t> posiada aktualnie flotę AV, która pokonała najwięcej kilometrów testowych na świecie, przekraczając pod koniec roku 2018 granicę 10 milionów mil (ok. 16 milionów kilometrów</a:t>
            </a:r>
            <a:r>
              <a:rPr lang="pl-PL" dirty="0">
                <a:effectLst/>
              </a:rPr>
              <a:t> </a:t>
            </a:r>
          </a:p>
          <a:p>
            <a:endParaRPr lang="pl-PL" dirty="0">
              <a:effectLst/>
            </a:endParaRPr>
          </a:p>
          <a:p>
            <a:r>
              <a:rPr lang="pl-PL" sz="1200" kern="1200" dirty="0">
                <a:solidFill>
                  <a:schemeClr val="tx1"/>
                </a:solidFill>
                <a:effectLst/>
                <a:latin typeface="+mn-lt"/>
                <a:ea typeface="+mn-ea"/>
                <a:cs typeface="+mn-cs"/>
              </a:rPr>
              <a:t>Przykładem wdrażania AI w odniesieniu do kolei jest system predykcji opóźnień pociągów rozwijany przez Fujitsu we współpracy z największą aplikacją transportową w Japonii </a:t>
            </a:r>
            <a:r>
              <a:rPr lang="pl-PL" sz="1200" kern="1200" dirty="0" err="1">
                <a:solidFill>
                  <a:schemeClr val="tx1"/>
                </a:solidFill>
                <a:effectLst/>
                <a:latin typeface="+mn-lt"/>
                <a:ea typeface="+mn-ea"/>
                <a:cs typeface="+mn-cs"/>
              </a:rPr>
              <a:t>Norikae</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Annaiod</a:t>
            </a:r>
            <a:r>
              <a:rPr lang="pl-PL" sz="1200" kern="1200" dirty="0">
                <a:solidFill>
                  <a:schemeClr val="tx1"/>
                </a:solidFill>
                <a:effectLst/>
                <a:latin typeface="+mn-lt"/>
                <a:ea typeface="+mn-ea"/>
                <a:cs typeface="+mn-cs"/>
              </a:rPr>
              <a:t>. W ramach programu testowego z roku 2016, w oparciu o dane pozyskiwane od użytkowników, aktualne warunki pogodowe oraz historię funkcjonowania sieci kolejowej AI przewidywał i informował pasażerów o prawdopodobnych opóźnieniach</a:t>
            </a:r>
            <a:r>
              <a:rPr lang="pl-PL" dirty="0">
                <a:effectLst/>
              </a:rPr>
              <a:t> </a:t>
            </a:r>
            <a:endParaRPr lang="pl-PL" dirty="0"/>
          </a:p>
          <a:p>
            <a:endParaRPr lang="pl-PL" dirty="0"/>
          </a:p>
        </p:txBody>
      </p:sp>
      <p:sp>
        <p:nvSpPr>
          <p:cNvPr id="4" name="Symbol zastępczy numeru slajdu 3"/>
          <p:cNvSpPr>
            <a:spLocks noGrp="1"/>
          </p:cNvSpPr>
          <p:nvPr>
            <p:ph type="sldNum" sz="quarter" idx="5"/>
          </p:nvPr>
        </p:nvSpPr>
        <p:spPr/>
        <p:txBody>
          <a:bodyPr/>
          <a:lstStyle/>
          <a:p>
            <a:fld id="{FE75518C-7B76-8441-B1E9-486B03E7C173}" type="slidenum">
              <a:rPr lang="pl-PL" smtClean="0"/>
              <a:t>7</a:t>
            </a:fld>
            <a:endParaRPr lang="pl-PL"/>
          </a:p>
        </p:txBody>
      </p:sp>
    </p:spTree>
    <p:extLst>
      <p:ext uri="{BB962C8B-B14F-4D97-AF65-F5344CB8AC3E}">
        <p14:creationId xmlns:p14="http://schemas.microsoft.com/office/powerpoint/2010/main" val="1086875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487FE11-D243-44E1-8066-874CE4EEF5BB}"/>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endParaRPr lang="en-GB"/>
          </a:p>
        </p:txBody>
      </p:sp>
      <p:sp>
        <p:nvSpPr>
          <p:cNvPr id="3" name="Podtytuł 2">
            <a:extLst>
              <a:ext uri="{FF2B5EF4-FFF2-40B4-BE49-F238E27FC236}">
                <a16:creationId xmlns:a16="http://schemas.microsoft.com/office/drawing/2014/main" id="{A50951D1-5E5F-40C7-8257-0B8576DCAC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GB"/>
          </a:p>
        </p:txBody>
      </p:sp>
      <p:sp>
        <p:nvSpPr>
          <p:cNvPr id="4" name="Symbol zastępczy daty 3">
            <a:extLst>
              <a:ext uri="{FF2B5EF4-FFF2-40B4-BE49-F238E27FC236}">
                <a16:creationId xmlns:a16="http://schemas.microsoft.com/office/drawing/2014/main" id="{0E7D8D15-26C8-4C8C-9EA0-BCC81FCC7055}"/>
              </a:ext>
            </a:extLst>
          </p:cNvPr>
          <p:cNvSpPr>
            <a:spLocks noGrp="1"/>
          </p:cNvSpPr>
          <p:nvPr>
            <p:ph type="dt" sz="half" idx="10"/>
          </p:nvPr>
        </p:nvSpPr>
        <p:spPr/>
        <p:txBody>
          <a:bodyPr/>
          <a:lstStyle/>
          <a:p>
            <a:fld id="{2D456888-44F6-4DCA-8A20-CD44655BD63C}" type="datetimeFigureOut">
              <a:rPr lang="en-GB" smtClean="0"/>
              <a:t>02/03/2020</a:t>
            </a:fld>
            <a:endParaRPr lang="en-GB"/>
          </a:p>
        </p:txBody>
      </p:sp>
      <p:sp>
        <p:nvSpPr>
          <p:cNvPr id="5" name="Symbol zastępczy stopki 4">
            <a:extLst>
              <a:ext uri="{FF2B5EF4-FFF2-40B4-BE49-F238E27FC236}">
                <a16:creationId xmlns:a16="http://schemas.microsoft.com/office/drawing/2014/main" id="{12BECAB3-CB5D-4405-88E4-276FDDAA0ECD}"/>
              </a:ext>
            </a:extLst>
          </p:cNvPr>
          <p:cNvSpPr>
            <a:spLocks noGrp="1"/>
          </p:cNvSpPr>
          <p:nvPr>
            <p:ph type="ftr" sz="quarter" idx="11"/>
          </p:nvPr>
        </p:nvSpPr>
        <p:spPr/>
        <p:txBody>
          <a:bodyPr/>
          <a:lstStyle/>
          <a:p>
            <a:endParaRPr lang="en-GB"/>
          </a:p>
        </p:txBody>
      </p:sp>
      <p:sp>
        <p:nvSpPr>
          <p:cNvPr id="6" name="Symbol zastępczy numeru slajdu 5">
            <a:extLst>
              <a:ext uri="{FF2B5EF4-FFF2-40B4-BE49-F238E27FC236}">
                <a16:creationId xmlns:a16="http://schemas.microsoft.com/office/drawing/2014/main" id="{3DC14B16-281B-4D0D-8A19-E2B9D1C69B33}"/>
              </a:ext>
            </a:extLst>
          </p:cNvPr>
          <p:cNvSpPr>
            <a:spLocks noGrp="1"/>
          </p:cNvSpPr>
          <p:nvPr>
            <p:ph type="sldNum" sz="quarter" idx="12"/>
          </p:nvPr>
        </p:nvSpPr>
        <p:spPr/>
        <p:txBody>
          <a:bodyPr/>
          <a:lstStyle/>
          <a:p>
            <a:fld id="{039D9362-E50F-412F-9E0B-3CCB76BAC3F5}" type="slidenum">
              <a:rPr lang="en-GB" smtClean="0"/>
              <a:t>‹#›</a:t>
            </a:fld>
            <a:endParaRPr lang="en-GB"/>
          </a:p>
        </p:txBody>
      </p:sp>
    </p:spTree>
    <p:extLst>
      <p:ext uri="{BB962C8B-B14F-4D97-AF65-F5344CB8AC3E}">
        <p14:creationId xmlns:p14="http://schemas.microsoft.com/office/powerpoint/2010/main" val="1759716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D6B0031-6441-4E56-B76D-935E09810364}"/>
              </a:ext>
            </a:extLst>
          </p:cNvPr>
          <p:cNvSpPr>
            <a:spLocks noGrp="1"/>
          </p:cNvSpPr>
          <p:nvPr>
            <p:ph type="title"/>
          </p:nvPr>
        </p:nvSpPr>
        <p:spPr/>
        <p:txBody>
          <a:bodyPr/>
          <a:lstStyle/>
          <a:p>
            <a:r>
              <a:rPr lang="pl-PL"/>
              <a:t>Kliknij, aby edytować styl</a:t>
            </a:r>
            <a:endParaRPr lang="en-GB"/>
          </a:p>
        </p:txBody>
      </p:sp>
      <p:sp>
        <p:nvSpPr>
          <p:cNvPr id="3" name="Symbol zastępczy tytułu pionowego 2">
            <a:extLst>
              <a:ext uri="{FF2B5EF4-FFF2-40B4-BE49-F238E27FC236}">
                <a16:creationId xmlns:a16="http://schemas.microsoft.com/office/drawing/2014/main" id="{714C4A2D-CD42-4475-9CD6-BBCFFF67C03D}"/>
              </a:ext>
            </a:extLst>
          </p:cNvPr>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4" name="Symbol zastępczy daty 3">
            <a:extLst>
              <a:ext uri="{FF2B5EF4-FFF2-40B4-BE49-F238E27FC236}">
                <a16:creationId xmlns:a16="http://schemas.microsoft.com/office/drawing/2014/main" id="{574BF1C7-42A4-4E14-8B7E-5D33ABC25C86}"/>
              </a:ext>
            </a:extLst>
          </p:cNvPr>
          <p:cNvSpPr>
            <a:spLocks noGrp="1"/>
          </p:cNvSpPr>
          <p:nvPr>
            <p:ph type="dt" sz="half" idx="10"/>
          </p:nvPr>
        </p:nvSpPr>
        <p:spPr/>
        <p:txBody>
          <a:bodyPr/>
          <a:lstStyle/>
          <a:p>
            <a:fld id="{2D456888-44F6-4DCA-8A20-CD44655BD63C}" type="datetimeFigureOut">
              <a:rPr lang="en-GB" smtClean="0"/>
              <a:t>02/03/2020</a:t>
            </a:fld>
            <a:endParaRPr lang="en-GB"/>
          </a:p>
        </p:txBody>
      </p:sp>
      <p:sp>
        <p:nvSpPr>
          <p:cNvPr id="5" name="Symbol zastępczy stopki 4">
            <a:extLst>
              <a:ext uri="{FF2B5EF4-FFF2-40B4-BE49-F238E27FC236}">
                <a16:creationId xmlns:a16="http://schemas.microsoft.com/office/drawing/2014/main" id="{FBBAB73F-A318-4DE8-9B39-F17B2BFA442C}"/>
              </a:ext>
            </a:extLst>
          </p:cNvPr>
          <p:cNvSpPr>
            <a:spLocks noGrp="1"/>
          </p:cNvSpPr>
          <p:nvPr>
            <p:ph type="ftr" sz="quarter" idx="11"/>
          </p:nvPr>
        </p:nvSpPr>
        <p:spPr/>
        <p:txBody>
          <a:bodyPr/>
          <a:lstStyle/>
          <a:p>
            <a:endParaRPr lang="en-GB"/>
          </a:p>
        </p:txBody>
      </p:sp>
      <p:sp>
        <p:nvSpPr>
          <p:cNvPr id="6" name="Symbol zastępczy numeru slajdu 5">
            <a:extLst>
              <a:ext uri="{FF2B5EF4-FFF2-40B4-BE49-F238E27FC236}">
                <a16:creationId xmlns:a16="http://schemas.microsoft.com/office/drawing/2014/main" id="{011FF5CD-B204-4B0C-AC8B-EE8A1795FB93}"/>
              </a:ext>
            </a:extLst>
          </p:cNvPr>
          <p:cNvSpPr>
            <a:spLocks noGrp="1"/>
          </p:cNvSpPr>
          <p:nvPr>
            <p:ph type="sldNum" sz="quarter" idx="12"/>
          </p:nvPr>
        </p:nvSpPr>
        <p:spPr/>
        <p:txBody>
          <a:bodyPr/>
          <a:lstStyle/>
          <a:p>
            <a:fld id="{039D9362-E50F-412F-9E0B-3CCB76BAC3F5}" type="slidenum">
              <a:rPr lang="en-GB" smtClean="0"/>
              <a:t>‹#›</a:t>
            </a:fld>
            <a:endParaRPr lang="en-GB"/>
          </a:p>
        </p:txBody>
      </p:sp>
    </p:spTree>
    <p:extLst>
      <p:ext uri="{BB962C8B-B14F-4D97-AF65-F5344CB8AC3E}">
        <p14:creationId xmlns:p14="http://schemas.microsoft.com/office/powerpoint/2010/main" val="1214631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1D4710CF-2A7D-46C3-A07A-248E0E2C3F20}"/>
              </a:ext>
            </a:extLst>
          </p:cNvPr>
          <p:cNvSpPr>
            <a:spLocks noGrp="1"/>
          </p:cNvSpPr>
          <p:nvPr>
            <p:ph type="title" orient="vert"/>
          </p:nvPr>
        </p:nvSpPr>
        <p:spPr>
          <a:xfrm>
            <a:off x="8724900" y="365125"/>
            <a:ext cx="2628900" cy="5811838"/>
          </a:xfrm>
        </p:spPr>
        <p:txBody>
          <a:bodyPr vert="eaVert"/>
          <a:lstStyle/>
          <a:p>
            <a:r>
              <a:rPr lang="pl-PL"/>
              <a:t>Kliknij, aby edytować styl</a:t>
            </a:r>
            <a:endParaRPr lang="en-GB"/>
          </a:p>
        </p:txBody>
      </p:sp>
      <p:sp>
        <p:nvSpPr>
          <p:cNvPr id="3" name="Symbol zastępczy tytułu pionowego 2">
            <a:extLst>
              <a:ext uri="{FF2B5EF4-FFF2-40B4-BE49-F238E27FC236}">
                <a16:creationId xmlns:a16="http://schemas.microsoft.com/office/drawing/2014/main" id="{6A73B9A0-542F-4D00-8E69-442E32C8EB2D}"/>
              </a:ext>
            </a:extLst>
          </p:cNvPr>
          <p:cNvSpPr>
            <a:spLocks noGrp="1"/>
          </p:cNvSpPr>
          <p:nvPr>
            <p:ph type="body" orient="vert" idx="1"/>
          </p:nvPr>
        </p:nvSpPr>
        <p:spPr>
          <a:xfrm>
            <a:off x="838200" y="365125"/>
            <a:ext cx="7734300"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4" name="Symbol zastępczy daty 3">
            <a:extLst>
              <a:ext uri="{FF2B5EF4-FFF2-40B4-BE49-F238E27FC236}">
                <a16:creationId xmlns:a16="http://schemas.microsoft.com/office/drawing/2014/main" id="{C9085840-2A3E-4C17-A212-C4821912EC85}"/>
              </a:ext>
            </a:extLst>
          </p:cNvPr>
          <p:cNvSpPr>
            <a:spLocks noGrp="1"/>
          </p:cNvSpPr>
          <p:nvPr>
            <p:ph type="dt" sz="half" idx="10"/>
          </p:nvPr>
        </p:nvSpPr>
        <p:spPr/>
        <p:txBody>
          <a:bodyPr/>
          <a:lstStyle/>
          <a:p>
            <a:fld id="{2D456888-44F6-4DCA-8A20-CD44655BD63C}" type="datetimeFigureOut">
              <a:rPr lang="en-GB" smtClean="0"/>
              <a:t>02/03/2020</a:t>
            </a:fld>
            <a:endParaRPr lang="en-GB"/>
          </a:p>
        </p:txBody>
      </p:sp>
      <p:sp>
        <p:nvSpPr>
          <p:cNvPr id="5" name="Symbol zastępczy stopki 4">
            <a:extLst>
              <a:ext uri="{FF2B5EF4-FFF2-40B4-BE49-F238E27FC236}">
                <a16:creationId xmlns:a16="http://schemas.microsoft.com/office/drawing/2014/main" id="{7BB1F4FC-8977-426B-973A-2F1A9009A2BB}"/>
              </a:ext>
            </a:extLst>
          </p:cNvPr>
          <p:cNvSpPr>
            <a:spLocks noGrp="1"/>
          </p:cNvSpPr>
          <p:nvPr>
            <p:ph type="ftr" sz="quarter" idx="11"/>
          </p:nvPr>
        </p:nvSpPr>
        <p:spPr/>
        <p:txBody>
          <a:bodyPr/>
          <a:lstStyle/>
          <a:p>
            <a:endParaRPr lang="en-GB"/>
          </a:p>
        </p:txBody>
      </p:sp>
      <p:sp>
        <p:nvSpPr>
          <p:cNvPr id="6" name="Symbol zastępczy numeru slajdu 5">
            <a:extLst>
              <a:ext uri="{FF2B5EF4-FFF2-40B4-BE49-F238E27FC236}">
                <a16:creationId xmlns:a16="http://schemas.microsoft.com/office/drawing/2014/main" id="{EB5CC356-5089-4F8B-A581-564FA7E206B8}"/>
              </a:ext>
            </a:extLst>
          </p:cNvPr>
          <p:cNvSpPr>
            <a:spLocks noGrp="1"/>
          </p:cNvSpPr>
          <p:nvPr>
            <p:ph type="sldNum" sz="quarter" idx="12"/>
          </p:nvPr>
        </p:nvSpPr>
        <p:spPr/>
        <p:txBody>
          <a:bodyPr/>
          <a:lstStyle/>
          <a:p>
            <a:fld id="{039D9362-E50F-412F-9E0B-3CCB76BAC3F5}" type="slidenum">
              <a:rPr lang="en-GB" smtClean="0"/>
              <a:t>‹#›</a:t>
            </a:fld>
            <a:endParaRPr lang="en-GB"/>
          </a:p>
        </p:txBody>
      </p:sp>
    </p:spTree>
    <p:extLst>
      <p:ext uri="{BB962C8B-B14F-4D97-AF65-F5344CB8AC3E}">
        <p14:creationId xmlns:p14="http://schemas.microsoft.com/office/powerpoint/2010/main" val="3807842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8E02441-8747-4D5A-85C8-FD4BFA00A80D}"/>
              </a:ext>
            </a:extLst>
          </p:cNvPr>
          <p:cNvSpPr>
            <a:spLocks noGrp="1"/>
          </p:cNvSpPr>
          <p:nvPr>
            <p:ph type="title"/>
          </p:nvPr>
        </p:nvSpPr>
        <p:spPr/>
        <p:txBody>
          <a:bodyPr/>
          <a:lstStyle/>
          <a:p>
            <a:r>
              <a:rPr lang="pl-PL"/>
              <a:t>Kliknij, aby edytować styl</a:t>
            </a:r>
            <a:endParaRPr lang="en-GB"/>
          </a:p>
        </p:txBody>
      </p:sp>
      <p:sp>
        <p:nvSpPr>
          <p:cNvPr id="3" name="Symbol zastępczy zawartości 2">
            <a:extLst>
              <a:ext uri="{FF2B5EF4-FFF2-40B4-BE49-F238E27FC236}">
                <a16:creationId xmlns:a16="http://schemas.microsoft.com/office/drawing/2014/main" id="{D55083FB-B075-496D-AFBB-B3004B3CB5C4}"/>
              </a:ext>
            </a:extLst>
          </p:cNvPr>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4" name="Symbol zastępczy daty 3">
            <a:extLst>
              <a:ext uri="{FF2B5EF4-FFF2-40B4-BE49-F238E27FC236}">
                <a16:creationId xmlns:a16="http://schemas.microsoft.com/office/drawing/2014/main" id="{8F7F750E-6D31-49AD-BEE7-11C46A0B0151}"/>
              </a:ext>
            </a:extLst>
          </p:cNvPr>
          <p:cNvSpPr>
            <a:spLocks noGrp="1"/>
          </p:cNvSpPr>
          <p:nvPr>
            <p:ph type="dt" sz="half" idx="10"/>
          </p:nvPr>
        </p:nvSpPr>
        <p:spPr/>
        <p:txBody>
          <a:bodyPr/>
          <a:lstStyle/>
          <a:p>
            <a:fld id="{2D456888-44F6-4DCA-8A20-CD44655BD63C}" type="datetimeFigureOut">
              <a:rPr lang="en-GB" smtClean="0"/>
              <a:t>02/03/2020</a:t>
            </a:fld>
            <a:endParaRPr lang="en-GB"/>
          </a:p>
        </p:txBody>
      </p:sp>
      <p:sp>
        <p:nvSpPr>
          <p:cNvPr id="5" name="Symbol zastępczy stopki 4">
            <a:extLst>
              <a:ext uri="{FF2B5EF4-FFF2-40B4-BE49-F238E27FC236}">
                <a16:creationId xmlns:a16="http://schemas.microsoft.com/office/drawing/2014/main" id="{80B07F2F-D56E-4FF8-BE50-0800E9678AD2}"/>
              </a:ext>
            </a:extLst>
          </p:cNvPr>
          <p:cNvSpPr>
            <a:spLocks noGrp="1"/>
          </p:cNvSpPr>
          <p:nvPr>
            <p:ph type="ftr" sz="quarter" idx="11"/>
          </p:nvPr>
        </p:nvSpPr>
        <p:spPr/>
        <p:txBody>
          <a:bodyPr/>
          <a:lstStyle/>
          <a:p>
            <a:endParaRPr lang="en-GB"/>
          </a:p>
        </p:txBody>
      </p:sp>
      <p:sp>
        <p:nvSpPr>
          <p:cNvPr id="6" name="Symbol zastępczy numeru slajdu 5">
            <a:extLst>
              <a:ext uri="{FF2B5EF4-FFF2-40B4-BE49-F238E27FC236}">
                <a16:creationId xmlns:a16="http://schemas.microsoft.com/office/drawing/2014/main" id="{800E47C6-1872-4B21-9180-B62D7F1DFFF1}"/>
              </a:ext>
            </a:extLst>
          </p:cNvPr>
          <p:cNvSpPr>
            <a:spLocks noGrp="1"/>
          </p:cNvSpPr>
          <p:nvPr>
            <p:ph type="sldNum" sz="quarter" idx="12"/>
          </p:nvPr>
        </p:nvSpPr>
        <p:spPr/>
        <p:txBody>
          <a:bodyPr/>
          <a:lstStyle/>
          <a:p>
            <a:fld id="{039D9362-E50F-412F-9E0B-3CCB76BAC3F5}" type="slidenum">
              <a:rPr lang="en-GB" smtClean="0"/>
              <a:t>‹#›</a:t>
            </a:fld>
            <a:endParaRPr lang="en-GB"/>
          </a:p>
        </p:txBody>
      </p:sp>
    </p:spTree>
    <p:extLst>
      <p:ext uri="{BB962C8B-B14F-4D97-AF65-F5344CB8AC3E}">
        <p14:creationId xmlns:p14="http://schemas.microsoft.com/office/powerpoint/2010/main" val="849744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95FCFF0-5D8A-4CF9-A850-64BFEA578443}"/>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endParaRPr lang="en-GB"/>
          </a:p>
        </p:txBody>
      </p:sp>
      <p:sp>
        <p:nvSpPr>
          <p:cNvPr id="3" name="Symbol zastępczy tekstu 2">
            <a:extLst>
              <a:ext uri="{FF2B5EF4-FFF2-40B4-BE49-F238E27FC236}">
                <a16:creationId xmlns:a16="http://schemas.microsoft.com/office/drawing/2014/main" id="{10C54D3F-CD3F-47B9-9566-AB07DBE851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Symbol zastępczy daty 3">
            <a:extLst>
              <a:ext uri="{FF2B5EF4-FFF2-40B4-BE49-F238E27FC236}">
                <a16:creationId xmlns:a16="http://schemas.microsoft.com/office/drawing/2014/main" id="{84EEFF73-237E-4147-BC95-AA33736F863C}"/>
              </a:ext>
            </a:extLst>
          </p:cNvPr>
          <p:cNvSpPr>
            <a:spLocks noGrp="1"/>
          </p:cNvSpPr>
          <p:nvPr>
            <p:ph type="dt" sz="half" idx="10"/>
          </p:nvPr>
        </p:nvSpPr>
        <p:spPr/>
        <p:txBody>
          <a:bodyPr/>
          <a:lstStyle/>
          <a:p>
            <a:fld id="{2D456888-44F6-4DCA-8A20-CD44655BD63C}" type="datetimeFigureOut">
              <a:rPr lang="en-GB" smtClean="0"/>
              <a:t>02/03/2020</a:t>
            </a:fld>
            <a:endParaRPr lang="en-GB"/>
          </a:p>
        </p:txBody>
      </p:sp>
      <p:sp>
        <p:nvSpPr>
          <p:cNvPr id="5" name="Symbol zastępczy stopki 4">
            <a:extLst>
              <a:ext uri="{FF2B5EF4-FFF2-40B4-BE49-F238E27FC236}">
                <a16:creationId xmlns:a16="http://schemas.microsoft.com/office/drawing/2014/main" id="{24864329-D0D9-4614-80EC-FE06F6E0B1EE}"/>
              </a:ext>
            </a:extLst>
          </p:cNvPr>
          <p:cNvSpPr>
            <a:spLocks noGrp="1"/>
          </p:cNvSpPr>
          <p:nvPr>
            <p:ph type="ftr" sz="quarter" idx="11"/>
          </p:nvPr>
        </p:nvSpPr>
        <p:spPr/>
        <p:txBody>
          <a:bodyPr/>
          <a:lstStyle/>
          <a:p>
            <a:endParaRPr lang="en-GB"/>
          </a:p>
        </p:txBody>
      </p:sp>
      <p:sp>
        <p:nvSpPr>
          <p:cNvPr id="6" name="Symbol zastępczy numeru slajdu 5">
            <a:extLst>
              <a:ext uri="{FF2B5EF4-FFF2-40B4-BE49-F238E27FC236}">
                <a16:creationId xmlns:a16="http://schemas.microsoft.com/office/drawing/2014/main" id="{510C440F-969B-43E2-9416-A81254821951}"/>
              </a:ext>
            </a:extLst>
          </p:cNvPr>
          <p:cNvSpPr>
            <a:spLocks noGrp="1"/>
          </p:cNvSpPr>
          <p:nvPr>
            <p:ph type="sldNum" sz="quarter" idx="12"/>
          </p:nvPr>
        </p:nvSpPr>
        <p:spPr/>
        <p:txBody>
          <a:bodyPr/>
          <a:lstStyle/>
          <a:p>
            <a:fld id="{039D9362-E50F-412F-9E0B-3CCB76BAC3F5}" type="slidenum">
              <a:rPr lang="en-GB" smtClean="0"/>
              <a:t>‹#›</a:t>
            </a:fld>
            <a:endParaRPr lang="en-GB"/>
          </a:p>
        </p:txBody>
      </p:sp>
    </p:spTree>
    <p:extLst>
      <p:ext uri="{BB962C8B-B14F-4D97-AF65-F5344CB8AC3E}">
        <p14:creationId xmlns:p14="http://schemas.microsoft.com/office/powerpoint/2010/main" val="3120272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BD4AF71-AB83-4722-A00F-01EAD8089701}"/>
              </a:ext>
            </a:extLst>
          </p:cNvPr>
          <p:cNvSpPr>
            <a:spLocks noGrp="1"/>
          </p:cNvSpPr>
          <p:nvPr>
            <p:ph type="title"/>
          </p:nvPr>
        </p:nvSpPr>
        <p:spPr/>
        <p:txBody>
          <a:bodyPr/>
          <a:lstStyle/>
          <a:p>
            <a:r>
              <a:rPr lang="pl-PL"/>
              <a:t>Kliknij, aby edytować styl</a:t>
            </a:r>
            <a:endParaRPr lang="en-GB"/>
          </a:p>
        </p:txBody>
      </p:sp>
      <p:sp>
        <p:nvSpPr>
          <p:cNvPr id="3" name="Symbol zastępczy zawartości 2">
            <a:extLst>
              <a:ext uri="{FF2B5EF4-FFF2-40B4-BE49-F238E27FC236}">
                <a16:creationId xmlns:a16="http://schemas.microsoft.com/office/drawing/2014/main" id="{035FB93D-1000-4D58-95A7-05AD2246D6AF}"/>
              </a:ext>
            </a:extLst>
          </p:cNvPr>
          <p:cNvSpPr>
            <a:spLocks noGrp="1"/>
          </p:cNvSpPr>
          <p:nvPr>
            <p:ph sz="half" idx="1"/>
          </p:nvPr>
        </p:nvSpPr>
        <p:spPr>
          <a:xfrm>
            <a:off x="838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4" name="Symbol zastępczy zawartości 3">
            <a:extLst>
              <a:ext uri="{FF2B5EF4-FFF2-40B4-BE49-F238E27FC236}">
                <a16:creationId xmlns:a16="http://schemas.microsoft.com/office/drawing/2014/main" id="{FFB2CBCB-4AE7-4EDB-8129-D5FD66A075BF}"/>
              </a:ext>
            </a:extLst>
          </p:cNvPr>
          <p:cNvSpPr>
            <a:spLocks noGrp="1"/>
          </p:cNvSpPr>
          <p:nvPr>
            <p:ph sz="half" idx="2"/>
          </p:nvPr>
        </p:nvSpPr>
        <p:spPr>
          <a:xfrm>
            <a:off x="6172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5" name="Symbol zastępczy daty 4">
            <a:extLst>
              <a:ext uri="{FF2B5EF4-FFF2-40B4-BE49-F238E27FC236}">
                <a16:creationId xmlns:a16="http://schemas.microsoft.com/office/drawing/2014/main" id="{2F9696CD-F7D4-408F-84CD-9CAF625F0CF5}"/>
              </a:ext>
            </a:extLst>
          </p:cNvPr>
          <p:cNvSpPr>
            <a:spLocks noGrp="1"/>
          </p:cNvSpPr>
          <p:nvPr>
            <p:ph type="dt" sz="half" idx="10"/>
          </p:nvPr>
        </p:nvSpPr>
        <p:spPr/>
        <p:txBody>
          <a:bodyPr/>
          <a:lstStyle/>
          <a:p>
            <a:fld id="{2D456888-44F6-4DCA-8A20-CD44655BD63C}" type="datetimeFigureOut">
              <a:rPr lang="en-GB" smtClean="0"/>
              <a:t>02/03/2020</a:t>
            </a:fld>
            <a:endParaRPr lang="en-GB"/>
          </a:p>
        </p:txBody>
      </p:sp>
      <p:sp>
        <p:nvSpPr>
          <p:cNvPr id="6" name="Symbol zastępczy stopki 5">
            <a:extLst>
              <a:ext uri="{FF2B5EF4-FFF2-40B4-BE49-F238E27FC236}">
                <a16:creationId xmlns:a16="http://schemas.microsoft.com/office/drawing/2014/main" id="{DC44114C-8A74-4875-8EB7-0F070EC99F8E}"/>
              </a:ext>
            </a:extLst>
          </p:cNvPr>
          <p:cNvSpPr>
            <a:spLocks noGrp="1"/>
          </p:cNvSpPr>
          <p:nvPr>
            <p:ph type="ftr" sz="quarter" idx="11"/>
          </p:nvPr>
        </p:nvSpPr>
        <p:spPr/>
        <p:txBody>
          <a:bodyPr/>
          <a:lstStyle/>
          <a:p>
            <a:endParaRPr lang="en-GB"/>
          </a:p>
        </p:txBody>
      </p:sp>
      <p:sp>
        <p:nvSpPr>
          <p:cNvPr id="7" name="Symbol zastępczy numeru slajdu 6">
            <a:extLst>
              <a:ext uri="{FF2B5EF4-FFF2-40B4-BE49-F238E27FC236}">
                <a16:creationId xmlns:a16="http://schemas.microsoft.com/office/drawing/2014/main" id="{CF75A2B5-B358-4043-BA68-5E9F782293FF}"/>
              </a:ext>
            </a:extLst>
          </p:cNvPr>
          <p:cNvSpPr>
            <a:spLocks noGrp="1"/>
          </p:cNvSpPr>
          <p:nvPr>
            <p:ph type="sldNum" sz="quarter" idx="12"/>
          </p:nvPr>
        </p:nvSpPr>
        <p:spPr/>
        <p:txBody>
          <a:bodyPr/>
          <a:lstStyle/>
          <a:p>
            <a:fld id="{039D9362-E50F-412F-9E0B-3CCB76BAC3F5}" type="slidenum">
              <a:rPr lang="en-GB" smtClean="0"/>
              <a:t>‹#›</a:t>
            </a:fld>
            <a:endParaRPr lang="en-GB"/>
          </a:p>
        </p:txBody>
      </p:sp>
    </p:spTree>
    <p:extLst>
      <p:ext uri="{BB962C8B-B14F-4D97-AF65-F5344CB8AC3E}">
        <p14:creationId xmlns:p14="http://schemas.microsoft.com/office/powerpoint/2010/main" val="2207097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6074D15-4A5C-4B29-9039-52CA06899198}"/>
              </a:ext>
            </a:extLst>
          </p:cNvPr>
          <p:cNvSpPr>
            <a:spLocks noGrp="1"/>
          </p:cNvSpPr>
          <p:nvPr>
            <p:ph type="title"/>
          </p:nvPr>
        </p:nvSpPr>
        <p:spPr>
          <a:xfrm>
            <a:off x="839788" y="365125"/>
            <a:ext cx="10515600" cy="1325563"/>
          </a:xfrm>
        </p:spPr>
        <p:txBody>
          <a:bodyPr/>
          <a:lstStyle/>
          <a:p>
            <a:r>
              <a:rPr lang="pl-PL"/>
              <a:t>Kliknij, aby edytować styl</a:t>
            </a:r>
            <a:endParaRPr lang="en-GB"/>
          </a:p>
        </p:txBody>
      </p:sp>
      <p:sp>
        <p:nvSpPr>
          <p:cNvPr id="3" name="Symbol zastępczy tekstu 2">
            <a:extLst>
              <a:ext uri="{FF2B5EF4-FFF2-40B4-BE49-F238E27FC236}">
                <a16:creationId xmlns:a16="http://schemas.microsoft.com/office/drawing/2014/main" id="{8BE780A8-5488-4A71-9B27-5A20CE450D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Symbol zastępczy zawartości 3">
            <a:extLst>
              <a:ext uri="{FF2B5EF4-FFF2-40B4-BE49-F238E27FC236}">
                <a16:creationId xmlns:a16="http://schemas.microsoft.com/office/drawing/2014/main" id="{BC14E982-B74A-44C2-9405-1A681ED730BE}"/>
              </a:ext>
            </a:extLst>
          </p:cNvPr>
          <p:cNvSpPr>
            <a:spLocks noGrp="1"/>
          </p:cNvSpPr>
          <p:nvPr>
            <p:ph sz="half" idx="2"/>
          </p:nvPr>
        </p:nvSpPr>
        <p:spPr>
          <a:xfrm>
            <a:off x="839788" y="2505075"/>
            <a:ext cx="5157787"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5" name="Symbol zastępczy tekstu 4">
            <a:extLst>
              <a:ext uri="{FF2B5EF4-FFF2-40B4-BE49-F238E27FC236}">
                <a16:creationId xmlns:a16="http://schemas.microsoft.com/office/drawing/2014/main" id="{7FBBB382-138E-41D1-923B-B2A2E25418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Symbol zastępczy zawartości 5">
            <a:extLst>
              <a:ext uri="{FF2B5EF4-FFF2-40B4-BE49-F238E27FC236}">
                <a16:creationId xmlns:a16="http://schemas.microsoft.com/office/drawing/2014/main" id="{08EABA5C-1209-4DDA-A8A1-91EF694A1EC9}"/>
              </a:ext>
            </a:extLst>
          </p:cNvPr>
          <p:cNvSpPr>
            <a:spLocks noGrp="1"/>
          </p:cNvSpPr>
          <p:nvPr>
            <p:ph sz="quarter" idx="4"/>
          </p:nvPr>
        </p:nvSpPr>
        <p:spPr>
          <a:xfrm>
            <a:off x="6172200" y="2505075"/>
            <a:ext cx="5183188"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7" name="Symbol zastępczy daty 6">
            <a:extLst>
              <a:ext uri="{FF2B5EF4-FFF2-40B4-BE49-F238E27FC236}">
                <a16:creationId xmlns:a16="http://schemas.microsoft.com/office/drawing/2014/main" id="{F5E41F94-5DA4-4F52-A0B0-47ED257DBE9F}"/>
              </a:ext>
            </a:extLst>
          </p:cNvPr>
          <p:cNvSpPr>
            <a:spLocks noGrp="1"/>
          </p:cNvSpPr>
          <p:nvPr>
            <p:ph type="dt" sz="half" idx="10"/>
          </p:nvPr>
        </p:nvSpPr>
        <p:spPr/>
        <p:txBody>
          <a:bodyPr/>
          <a:lstStyle/>
          <a:p>
            <a:fld id="{2D456888-44F6-4DCA-8A20-CD44655BD63C}" type="datetimeFigureOut">
              <a:rPr lang="en-GB" smtClean="0"/>
              <a:t>02/03/2020</a:t>
            </a:fld>
            <a:endParaRPr lang="en-GB"/>
          </a:p>
        </p:txBody>
      </p:sp>
      <p:sp>
        <p:nvSpPr>
          <p:cNvPr id="8" name="Symbol zastępczy stopki 7">
            <a:extLst>
              <a:ext uri="{FF2B5EF4-FFF2-40B4-BE49-F238E27FC236}">
                <a16:creationId xmlns:a16="http://schemas.microsoft.com/office/drawing/2014/main" id="{6634DA69-F7CD-451B-AE7A-28F08CD093EF}"/>
              </a:ext>
            </a:extLst>
          </p:cNvPr>
          <p:cNvSpPr>
            <a:spLocks noGrp="1"/>
          </p:cNvSpPr>
          <p:nvPr>
            <p:ph type="ftr" sz="quarter" idx="11"/>
          </p:nvPr>
        </p:nvSpPr>
        <p:spPr/>
        <p:txBody>
          <a:bodyPr/>
          <a:lstStyle/>
          <a:p>
            <a:endParaRPr lang="en-GB"/>
          </a:p>
        </p:txBody>
      </p:sp>
      <p:sp>
        <p:nvSpPr>
          <p:cNvPr id="9" name="Symbol zastępczy numeru slajdu 8">
            <a:extLst>
              <a:ext uri="{FF2B5EF4-FFF2-40B4-BE49-F238E27FC236}">
                <a16:creationId xmlns:a16="http://schemas.microsoft.com/office/drawing/2014/main" id="{26C41064-6966-4F6C-8D7B-79CC6178D6AE}"/>
              </a:ext>
            </a:extLst>
          </p:cNvPr>
          <p:cNvSpPr>
            <a:spLocks noGrp="1"/>
          </p:cNvSpPr>
          <p:nvPr>
            <p:ph type="sldNum" sz="quarter" idx="12"/>
          </p:nvPr>
        </p:nvSpPr>
        <p:spPr/>
        <p:txBody>
          <a:bodyPr/>
          <a:lstStyle/>
          <a:p>
            <a:fld id="{039D9362-E50F-412F-9E0B-3CCB76BAC3F5}" type="slidenum">
              <a:rPr lang="en-GB" smtClean="0"/>
              <a:t>‹#›</a:t>
            </a:fld>
            <a:endParaRPr lang="en-GB"/>
          </a:p>
        </p:txBody>
      </p:sp>
    </p:spTree>
    <p:extLst>
      <p:ext uri="{BB962C8B-B14F-4D97-AF65-F5344CB8AC3E}">
        <p14:creationId xmlns:p14="http://schemas.microsoft.com/office/powerpoint/2010/main" val="3054622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759303C-7997-4F72-BED1-DDD779F61036}"/>
              </a:ext>
            </a:extLst>
          </p:cNvPr>
          <p:cNvSpPr>
            <a:spLocks noGrp="1"/>
          </p:cNvSpPr>
          <p:nvPr>
            <p:ph type="title"/>
          </p:nvPr>
        </p:nvSpPr>
        <p:spPr/>
        <p:txBody>
          <a:bodyPr/>
          <a:lstStyle/>
          <a:p>
            <a:r>
              <a:rPr lang="pl-PL"/>
              <a:t>Kliknij, aby edytować styl</a:t>
            </a:r>
            <a:endParaRPr lang="en-GB"/>
          </a:p>
        </p:txBody>
      </p:sp>
      <p:sp>
        <p:nvSpPr>
          <p:cNvPr id="3" name="Symbol zastępczy daty 2">
            <a:extLst>
              <a:ext uri="{FF2B5EF4-FFF2-40B4-BE49-F238E27FC236}">
                <a16:creationId xmlns:a16="http://schemas.microsoft.com/office/drawing/2014/main" id="{26B08BF7-9CE7-4CC5-89BB-2F59981CACB2}"/>
              </a:ext>
            </a:extLst>
          </p:cNvPr>
          <p:cNvSpPr>
            <a:spLocks noGrp="1"/>
          </p:cNvSpPr>
          <p:nvPr>
            <p:ph type="dt" sz="half" idx="10"/>
          </p:nvPr>
        </p:nvSpPr>
        <p:spPr/>
        <p:txBody>
          <a:bodyPr/>
          <a:lstStyle/>
          <a:p>
            <a:fld id="{2D456888-44F6-4DCA-8A20-CD44655BD63C}" type="datetimeFigureOut">
              <a:rPr lang="en-GB" smtClean="0"/>
              <a:t>02/03/2020</a:t>
            </a:fld>
            <a:endParaRPr lang="en-GB"/>
          </a:p>
        </p:txBody>
      </p:sp>
      <p:sp>
        <p:nvSpPr>
          <p:cNvPr id="4" name="Symbol zastępczy stopki 3">
            <a:extLst>
              <a:ext uri="{FF2B5EF4-FFF2-40B4-BE49-F238E27FC236}">
                <a16:creationId xmlns:a16="http://schemas.microsoft.com/office/drawing/2014/main" id="{E5ABF714-48E6-43B3-8A89-E83631AA3858}"/>
              </a:ext>
            </a:extLst>
          </p:cNvPr>
          <p:cNvSpPr>
            <a:spLocks noGrp="1"/>
          </p:cNvSpPr>
          <p:nvPr>
            <p:ph type="ftr" sz="quarter" idx="11"/>
          </p:nvPr>
        </p:nvSpPr>
        <p:spPr/>
        <p:txBody>
          <a:bodyPr/>
          <a:lstStyle/>
          <a:p>
            <a:endParaRPr lang="en-GB"/>
          </a:p>
        </p:txBody>
      </p:sp>
      <p:sp>
        <p:nvSpPr>
          <p:cNvPr id="5" name="Symbol zastępczy numeru slajdu 4">
            <a:extLst>
              <a:ext uri="{FF2B5EF4-FFF2-40B4-BE49-F238E27FC236}">
                <a16:creationId xmlns:a16="http://schemas.microsoft.com/office/drawing/2014/main" id="{998FA2CD-FFBE-43D5-A5E8-A558C6B3DE34}"/>
              </a:ext>
            </a:extLst>
          </p:cNvPr>
          <p:cNvSpPr>
            <a:spLocks noGrp="1"/>
          </p:cNvSpPr>
          <p:nvPr>
            <p:ph type="sldNum" sz="quarter" idx="12"/>
          </p:nvPr>
        </p:nvSpPr>
        <p:spPr/>
        <p:txBody>
          <a:bodyPr/>
          <a:lstStyle/>
          <a:p>
            <a:fld id="{039D9362-E50F-412F-9E0B-3CCB76BAC3F5}" type="slidenum">
              <a:rPr lang="en-GB" smtClean="0"/>
              <a:t>‹#›</a:t>
            </a:fld>
            <a:endParaRPr lang="en-GB"/>
          </a:p>
        </p:txBody>
      </p:sp>
    </p:spTree>
    <p:extLst>
      <p:ext uri="{BB962C8B-B14F-4D97-AF65-F5344CB8AC3E}">
        <p14:creationId xmlns:p14="http://schemas.microsoft.com/office/powerpoint/2010/main" val="23253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CE7A0D58-F9B6-461F-BA0A-136F70A73066}"/>
              </a:ext>
            </a:extLst>
          </p:cNvPr>
          <p:cNvSpPr>
            <a:spLocks noGrp="1"/>
          </p:cNvSpPr>
          <p:nvPr>
            <p:ph type="dt" sz="half" idx="10"/>
          </p:nvPr>
        </p:nvSpPr>
        <p:spPr/>
        <p:txBody>
          <a:bodyPr/>
          <a:lstStyle/>
          <a:p>
            <a:fld id="{2D456888-44F6-4DCA-8A20-CD44655BD63C}" type="datetimeFigureOut">
              <a:rPr lang="en-GB" smtClean="0"/>
              <a:t>02/03/2020</a:t>
            </a:fld>
            <a:endParaRPr lang="en-GB"/>
          </a:p>
        </p:txBody>
      </p:sp>
      <p:sp>
        <p:nvSpPr>
          <p:cNvPr id="3" name="Symbol zastępczy stopki 2">
            <a:extLst>
              <a:ext uri="{FF2B5EF4-FFF2-40B4-BE49-F238E27FC236}">
                <a16:creationId xmlns:a16="http://schemas.microsoft.com/office/drawing/2014/main" id="{2FC14031-576C-46F4-BFE7-09E60E7BE5FA}"/>
              </a:ext>
            </a:extLst>
          </p:cNvPr>
          <p:cNvSpPr>
            <a:spLocks noGrp="1"/>
          </p:cNvSpPr>
          <p:nvPr>
            <p:ph type="ftr" sz="quarter" idx="11"/>
          </p:nvPr>
        </p:nvSpPr>
        <p:spPr/>
        <p:txBody>
          <a:bodyPr/>
          <a:lstStyle/>
          <a:p>
            <a:endParaRPr lang="en-GB"/>
          </a:p>
        </p:txBody>
      </p:sp>
      <p:sp>
        <p:nvSpPr>
          <p:cNvPr id="4" name="Symbol zastępczy numeru slajdu 3">
            <a:extLst>
              <a:ext uri="{FF2B5EF4-FFF2-40B4-BE49-F238E27FC236}">
                <a16:creationId xmlns:a16="http://schemas.microsoft.com/office/drawing/2014/main" id="{A9FA4C3C-A70C-4D25-BFAE-0A0C5B7ED52A}"/>
              </a:ext>
            </a:extLst>
          </p:cNvPr>
          <p:cNvSpPr>
            <a:spLocks noGrp="1"/>
          </p:cNvSpPr>
          <p:nvPr>
            <p:ph type="sldNum" sz="quarter" idx="12"/>
          </p:nvPr>
        </p:nvSpPr>
        <p:spPr/>
        <p:txBody>
          <a:bodyPr/>
          <a:lstStyle/>
          <a:p>
            <a:fld id="{039D9362-E50F-412F-9E0B-3CCB76BAC3F5}" type="slidenum">
              <a:rPr lang="en-GB" smtClean="0"/>
              <a:t>‹#›</a:t>
            </a:fld>
            <a:endParaRPr lang="en-GB"/>
          </a:p>
        </p:txBody>
      </p:sp>
    </p:spTree>
    <p:extLst>
      <p:ext uri="{BB962C8B-B14F-4D97-AF65-F5344CB8AC3E}">
        <p14:creationId xmlns:p14="http://schemas.microsoft.com/office/powerpoint/2010/main" val="492768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79C6323-34B3-4A68-A250-E9AFD90170CE}"/>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GB"/>
          </a:p>
        </p:txBody>
      </p:sp>
      <p:sp>
        <p:nvSpPr>
          <p:cNvPr id="3" name="Symbol zastępczy zawartości 2">
            <a:extLst>
              <a:ext uri="{FF2B5EF4-FFF2-40B4-BE49-F238E27FC236}">
                <a16:creationId xmlns:a16="http://schemas.microsoft.com/office/drawing/2014/main" id="{2D687B10-0A44-408C-AF73-E96190C51A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4" name="Symbol zastępczy tekstu 3">
            <a:extLst>
              <a:ext uri="{FF2B5EF4-FFF2-40B4-BE49-F238E27FC236}">
                <a16:creationId xmlns:a16="http://schemas.microsoft.com/office/drawing/2014/main" id="{CB4B850F-1113-4F6F-A473-D6515FB402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a:extLst>
              <a:ext uri="{FF2B5EF4-FFF2-40B4-BE49-F238E27FC236}">
                <a16:creationId xmlns:a16="http://schemas.microsoft.com/office/drawing/2014/main" id="{9AC3D3AD-C15A-404A-97F5-AA5573600DFF}"/>
              </a:ext>
            </a:extLst>
          </p:cNvPr>
          <p:cNvSpPr>
            <a:spLocks noGrp="1"/>
          </p:cNvSpPr>
          <p:nvPr>
            <p:ph type="dt" sz="half" idx="10"/>
          </p:nvPr>
        </p:nvSpPr>
        <p:spPr/>
        <p:txBody>
          <a:bodyPr/>
          <a:lstStyle/>
          <a:p>
            <a:fld id="{2D456888-44F6-4DCA-8A20-CD44655BD63C}" type="datetimeFigureOut">
              <a:rPr lang="en-GB" smtClean="0"/>
              <a:t>02/03/2020</a:t>
            </a:fld>
            <a:endParaRPr lang="en-GB"/>
          </a:p>
        </p:txBody>
      </p:sp>
      <p:sp>
        <p:nvSpPr>
          <p:cNvPr id="6" name="Symbol zastępczy stopki 5">
            <a:extLst>
              <a:ext uri="{FF2B5EF4-FFF2-40B4-BE49-F238E27FC236}">
                <a16:creationId xmlns:a16="http://schemas.microsoft.com/office/drawing/2014/main" id="{9F739AA0-B59A-4578-93BE-E0C70088C6F8}"/>
              </a:ext>
            </a:extLst>
          </p:cNvPr>
          <p:cNvSpPr>
            <a:spLocks noGrp="1"/>
          </p:cNvSpPr>
          <p:nvPr>
            <p:ph type="ftr" sz="quarter" idx="11"/>
          </p:nvPr>
        </p:nvSpPr>
        <p:spPr/>
        <p:txBody>
          <a:bodyPr/>
          <a:lstStyle/>
          <a:p>
            <a:endParaRPr lang="en-GB"/>
          </a:p>
        </p:txBody>
      </p:sp>
      <p:sp>
        <p:nvSpPr>
          <p:cNvPr id="7" name="Symbol zastępczy numeru slajdu 6">
            <a:extLst>
              <a:ext uri="{FF2B5EF4-FFF2-40B4-BE49-F238E27FC236}">
                <a16:creationId xmlns:a16="http://schemas.microsoft.com/office/drawing/2014/main" id="{DD7D23F5-E128-485D-8B16-5F092E29D6B9}"/>
              </a:ext>
            </a:extLst>
          </p:cNvPr>
          <p:cNvSpPr>
            <a:spLocks noGrp="1"/>
          </p:cNvSpPr>
          <p:nvPr>
            <p:ph type="sldNum" sz="quarter" idx="12"/>
          </p:nvPr>
        </p:nvSpPr>
        <p:spPr/>
        <p:txBody>
          <a:bodyPr/>
          <a:lstStyle/>
          <a:p>
            <a:fld id="{039D9362-E50F-412F-9E0B-3CCB76BAC3F5}" type="slidenum">
              <a:rPr lang="en-GB" smtClean="0"/>
              <a:t>‹#›</a:t>
            </a:fld>
            <a:endParaRPr lang="en-GB"/>
          </a:p>
        </p:txBody>
      </p:sp>
    </p:spTree>
    <p:extLst>
      <p:ext uri="{BB962C8B-B14F-4D97-AF65-F5344CB8AC3E}">
        <p14:creationId xmlns:p14="http://schemas.microsoft.com/office/powerpoint/2010/main" val="2042897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BBAB9EE-B30E-4226-BBA8-212D25BA791E}"/>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GB"/>
          </a:p>
        </p:txBody>
      </p:sp>
      <p:sp>
        <p:nvSpPr>
          <p:cNvPr id="3" name="Symbol zastępczy obrazu 2">
            <a:extLst>
              <a:ext uri="{FF2B5EF4-FFF2-40B4-BE49-F238E27FC236}">
                <a16:creationId xmlns:a16="http://schemas.microsoft.com/office/drawing/2014/main" id="{6CB58DDB-0DE8-4DF8-B818-538FC2D079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ymbol zastępczy tekstu 3">
            <a:extLst>
              <a:ext uri="{FF2B5EF4-FFF2-40B4-BE49-F238E27FC236}">
                <a16:creationId xmlns:a16="http://schemas.microsoft.com/office/drawing/2014/main" id="{12F0362F-3D3F-4795-9CFA-B743FFADB6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a:extLst>
              <a:ext uri="{FF2B5EF4-FFF2-40B4-BE49-F238E27FC236}">
                <a16:creationId xmlns:a16="http://schemas.microsoft.com/office/drawing/2014/main" id="{4152B13A-47C8-4E40-B565-0DEE29163FD2}"/>
              </a:ext>
            </a:extLst>
          </p:cNvPr>
          <p:cNvSpPr>
            <a:spLocks noGrp="1"/>
          </p:cNvSpPr>
          <p:nvPr>
            <p:ph type="dt" sz="half" idx="10"/>
          </p:nvPr>
        </p:nvSpPr>
        <p:spPr/>
        <p:txBody>
          <a:bodyPr/>
          <a:lstStyle/>
          <a:p>
            <a:fld id="{2D456888-44F6-4DCA-8A20-CD44655BD63C}" type="datetimeFigureOut">
              <a:rPr lang="en-GB" smtClean="0"/>
              <a:t>02/03/2020</a:t>
            </a:fld>
            <a:endParaRPr lang="en-GB"/>
          </a:p>
        </p:txBody>
      </p:sp>
      <p:sp>
        <p:nvSpPr>
          <p:cNvPr id="6" name="Symbol zastępczy stopki 5">
            <a:extLst>
              <a:ext uri="{FF2B5EF4-FFF2-40B4-BE49-F238E27FC236}">
                <a16:creationId xmlns:a16="http://schemas.microsoft.com/office/drawing/2014/main" id="{17F3D483-518E-4C51-B3D8-2982CC4116E6}"/>
              </a:ext>
            </a:extLst>
          </p:cNvPr>
          <p:cNvSpPr>
            <a:spLocks noGrp="1"/>
          </p:cNvSpPr>
          <p:nvPr>
            <p:ph type="ftr" sz="quarter" idx="11"/>
          </p:nvPr>
        </p:nvSpPr>
        <p:spPr/>
        <p:txBody>
          <a:bodyPr/>
          <a:lstStyle/>
          <a:p>
            <a:endParaRPr lang="en-GB"/>
          </a:p>
        </p:txBody>
      </p:sp>
      <p:sp>
        <p:nvSpPr>
          <p:cNvPr id="7" name="Symbol zastępczy numeru slajdu 6">
            <a:extLst>
              <a:ext uri="{FF2B5EF4-FFF2-40B4-BE49-F238E27FC236}">
                <a16:creationId xmlns:a16="http://schemas.microsoft.com/office/drawing/2014/main" id="{5498949B-89AF-45BD-9760-0F613CABE9A4}"/>
              </a:ext>
            </a:extLst>
          </p:cNvPr>
          <p:cNvSpPr>
            <a:spLocks noGrp="1"/>
          </p:cNvSpPr>
          <p:nvPr>
            <p:ph type="sldNum" sz="quarter" idx="12"/>
          </p:nvPr>
        </p:nvSpPr>
        <p:spPr/>
        <p:txBody>
          <a:bodyPr/>
          <a:lstStyle/>
          <a:p>
            <a:fld id="{039D9362-E50F-412F-9E0B-3CCB76BAC3F5}" type="slidenum">
              <a:rPr lang="en-GB" smtClean="0"/>
              <a:t>‹#›</a:t>
            </a:fld>
            <a:endParaRPr lang="en-GB"/>
          </a:p>
        </p:txBody>
      </p:sp>
    </p:spTree>
    <p:extLst>
      <p:ext uri="{BB962C8B-B14F-4D97-AF65-F5344CB8AC3E}">
        <p14:creationId xmlns:p14="http://schemas.microsoft.com/office/powerpoint/2010/main" val="2790042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B4636D45-24A4-4417-9F8C-D43927ED01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endParaRPr lang="en-GB"/>
          </a:p>
        </p:txBody>
      </p:sp>
      <p:sp>
        <p:nvSpPr>
          <p:cNvPr id="3" name="Symbol zastępczy tekstu 2">
            <a:extLst>
              <a:ext uri="{FF2B5EF4-FFF2-40B4-BE49-F238E27FC236}">
                <a16:creationId xmlns:a16="http://schemas.microsoft.com/office/drawing/2014/main" id="{3AED0D06-6F02-41C8-992C-CE281CC4E7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4" name="Symbol zastępczy daty 3">
            <a:extLst>
              <a:ext uri="{FF2B5EF4-FFF2-40B4-BE49-F238E27FC236}">
                <a16:creationId xmlns:a16="http://schemas.microsoft.com/office/drawing/2014/main" id="{0F500D16-49F1-4C7D-8ADF-49A3A481E9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456888-44F6-4DCA-8A20-CD44655BD63C}" type="datetimeFigureOut">
              <a:rPr lang="en-GB" smtClean="0"/>
              <a:t>02/03/2020</a:t>
            </a:fld>
            <a:endParaRPr lang="en-GB"/>
          </a:p>
        </p:txBody>
      </p:sp>
      <p:sp>
        <p:nvSpPr>
          <p:cNvPr id="5" name="Symbol zastępczy stopki 4">
            <a:extLst>
              <a:ext uri="{FF2B5EF4-FFF2-40B4-BE49-F238E27FC236}">
                <a16:creationId xmlns:a16="http://schemas.microsoft.com/office/drawing/2014/main" id="{03055BD8-FFC4-452F-B9B7-0DB1C5B6C4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ymbol zastępczy numeru slajdu 5">
            <a:extLst>
              <a:ext uri="{FF2B5EF4-FFF2-40B4-BE49-F238E27FC236}">
                <a16:creationId xmlns:a16="http://schemas.microsoft.com/office/drawing/2014/main" id="{DD0EF242-E2D0-48EA-BE4C-022CF11218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9D9362-E50F-412F-9E0B-3CCB76BAC3F5}" type="slidenum">
              <a:rPr lang="en-GB" smtClean="0"/>
              <a:t>‹#›</a:t>
            </a:fld>
            <a:endParaRPr lang="en-GB"/>
          </a:p>
        </p:txBody>
      </p:sp>
    </p:spTree>
    <p:extLst>
      <p:ext uri="{BB962C8B-B14F-4D97-AF65-F5344CB8AC3E}">
        <p14:creationId xmlns:p14="http://schemas.microsoft.com/office/powerpoint/2010/main" val="2916556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a:extLst>
              <a:ext uri="{FF2B5EF4-FFF2-40B4-BE49-F238E27FC236}">
                <a16:creationId xmlns:a16="http://schemas.microsoft.com/office/drawing/2014/main" id="{A8D5F369-075A-4856-BDA1-B61163C3BA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3103" y="6290754"/>
            <a:ext cx="2064777" cy="341237"/>
          </a:xfrm>
          <a:prstGeom prst="rect">
            <a:avLst/>
          </a:prstGeom>
        </p:spPr>
      </p:pic>
      <p:pic>
        <p:nvPicPr>
          <p:cNvPr id="5" name="Obraz 4" descr="Obraz zawierający tekst&#10;&#10;Opis wygenerowany automatycznie">
            <a:extLst>
              <a:ext uri="{FF2B5EF4-FFF2-40B4-BE49-F238E27FC236}">
                <a16:creationId xmlns:a16="http://schemas.microsoft.com/office/drawing/2014/main" id="{2664BCCC-1EE9-4242-A629-36F7C599F6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Symbol zastępczy zawartości 2">
            <a:extLst>
              <a:ext uri="{FF2B5EF4-FFF2-40B4-BE49-F238E27FC236}">
                <a16:creationId xmlns:a16="http://schemas.microsoft.com/office/drawing/2014/main" id="{AEB127C8-48B7-EB41-A58D-5E80AAF3AC35}"/>
              </a:ext>
            </a:extLst>
          </p:cNvPr>
          <p:cNvSpPr>
            <a:spLocks noGrp="1"/>
          </p:cNvSpPr>
          <p:nvPr>
            <p:ph idx="1"/>
          </p:nvPr>
        </p:nvSpPr>
        <p:spPr>
          <a:xfrm>
            <a:off x="9537727" y="5427123"/>
            <a:ext cx="2947933" cy="2861754"/>
          </a:xfrm>
        </p:spPr>
        <p:txBody>
          <a:bodyPr>
            <a:normAutofit/>
          </a:bodyPr>
          <a:lstStyle/>
          <a:p>
            <a:pPr marL="0" indent="0">
              <a:buNone/>
            </a:pPr>
            <a:r>
              <a:rPr lang="pl-PL" sz="2300" dirty="0">
                <a:solidFill>
                  <a:srgbClr val="6F90A7"/>
                </a:solidFill>
                <a:latin typeface="+mj-lt"/>
              </a:rPr>
              <a:t>Robert Siudak</a:t>
            </a:r>
            <a:endParaRPr lang="pl-PL" sz="2500" dirty="0">
              <a:solidFill>
                <a:srgbClr val="6F90A7"/>
              </a:solidFill>
              <a:latin typeface="+mj-lt"/>
            </a:endParaRPr>
          </a:p>
          <a:p>
            <a:pPr marL="0" indent="0">
              <a:buNone/>
            </a:pPr>
            <a:endParaRPr lang="pl-PL" sz="1500" dirty="0">
              <a:solidFill>
                <a:srgbClr val="6F90A7"/>
              </a:solidFill>
              <a:latin typeface="+mj-lt"/>
            </a:endParaRPr>
          </a:p>
          <a:p>
            <a:pPr marL="0" indent="0">
              <a:buNone/>
            </a:pPr>
            <a:r>
              <a:rPr lang="pl-PL" sz="1500" dirty="0">
                <a:solidFill>
                  <a:srgbClr val="6F90A7"/>
                </a:solidFill>
                <a:latin typeface="+mj-lt"/>
              </a:rPr>
              <a:t>Warszawa 5.III.2020</a:t>
            </a:r>
          </a:p>
          <a:p>
            <a:pPr marL="0" indent="0">
              <a:buNone/>
            </a:pPr>
            <a:endParaRPr lang="pl-PL" dirty="0">
              <a:solidFill>
                <a:srgbClr val="6F90A7"/>
              </a:solidFill>
            </a:endParaRPr>
          </a:p>
          <a:p>
            <a:pPr marL="0" indent="0">
              <a:buNone/>
            </a:pPr>
            <a:endParaRPr lang="pl-PL" dirty="0">
              <a:solidFill>
                <a:srgbClr val="6F90A7"/>
              </a:solidFill>
            </a:endParaRPr>
          </a:p>
          <a:p>
            <a:pPr marL="0" indent="0">
              <a:buNone/>
            </a:pPr>
            <a:endParaRPr lang="en-GB" dirty="0">
              <a:solidFill>
                <a:srgbClr val="6F90A7"/>
              </a:solidFill>
            </a:endParaRPr>
          </a:p>
        </p:txBody>
      </p:sp>
    </p:spTree>
    <p:extLst>
      <p:ext uri="{BB962C8B-B14F-4D97-AF65-F5344CB8AC3E}">
        <p14:creationId xmlns:p14="http://schemas.microsoft.com/office/powerpoint/2010/main" val="2843531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236A7CEF-BDDC-4E77-8BC2-A8155161D32A}"/>
              </a:ext>
            </a:extLst>
          </p:cNvPr>
          <p:cNvSpPr txBox="1"/>
          <p:nvPr/>
        </p:nvSpPr>
        <p:spPr>
          <a:xfrm>
            <a:off x="923714" y="292047"/>
            <a:ext cx="3922643" cy="707886"/>
          </a:xfrm>
          <a:prstGeom prst="rect">
            <a:avLst/>
          </a:prstGeom>
          <a:noFill/>
        </p:spPr>
        <p:txBody>
          <a:bodyPr wrap="square" rtlCol="0">
            <a:spAutoFit/>
          </a:bodyPr>
          <a:lstStyle/>
          <a:p>
            <a:r>
              <a:rPr lang="pl-PL" sz="4000" b="1" spc="250" dirty="0">
                <a:solidFill>
                  <a:srgbClr val="6F90A7"/>
                </a:solidFill>
                <a:latin typeface="Lato light"/>
              </a:rPr>
              <a:t>OBSZARY:</a:t>
            </a:r>
          </a:p>
        </p:txBody>
      </p:sp>
      <p:sp>
        <p:nvSpPr>
          <p:cNvPr id="5" name="pole tekstowe 4">
            <a:extLst>
              <a:ext uri="{FF2B5EF4-FFF2-40B4-BE49-F238E27FC236}">
                <a16:creationId xmlns:a16="http://schemas.microsoft.com/office/drawing/2014/main" id="{E019EB16-6D5F-438D-AA09-9DAEA70A110E}"/>
              </a:ext>
            </a:extLst>
          </p:cNvPr>
          <p:cNvSpPr txBox="1"/>
          <p:nvPr/>
        </p:nvSpPr>
        <p:spPr>
          <a:xfrm>
            <a:off x="2604052" y="1586453"/>
            <a:ext cx="5108713" cy="707886"/>
          </a:xfrm>
          <a:prstGeom prst="rect">
            <a:avLst/>
          </a:prstGeom>
          <a:noFill/>
        </p:spPr>
        <p:txBody>
          <a:bodyPr wrap="square" rtlCol="0">
            <a:spAutoFit/>
          </a:bodyPr>
          <a:lstStyle/>
          <a:p>
            <a:r>
              <a:rPr lang="pl-PL" sz="4000" spc="250" dirty="0">
                <a:solidFill>
                  <a:srgbClr val="6F90A7"/>
                </a:solidFill>
                <a:latin typeface="Lato light"/>
              </a:rPr>
              <a:t>SŁUŻBA ZDROWIA</a:t>
            </a:r>
          </a:p>
        </p:txBody>
      </p:sp>
      <p:sp>
        <p:nvSpPr>
          <p:cNvPr id="7" name="pole tekstowe 6">
            <a:extLst>
              <a:ext uri="{FF2B5EF4-FFF2-40B4-BE49-F238E27FC236}">
                <a16:creationId xmlns:a16="http://schemas.microsoft.com/office/drawing/2014/main" id="{E6F5BE7E-7058-42A2-A3BD-36547CC50BBA}"/>
              </a:ext>
            </a:extLst>
          </p:cNvPr>
          <p:cNvSpPr txBox="1"/>
          <p:nvPr/>
        </p:nvSpPr>
        <p:spPr>
          <a:xfrm>
            <a:off x="2604052" y="3366243"/>
            <a:ext cx="3695148" cy="707886"/>
          </a:xfrm>
          <a:prstGeom prst="rect">
            <a:avLst/>
          </a:prstGeom>
          <a:noFill/>
        </p:spPr>
        <p:txBody>
          <a:bodyPr wrap="square" rtlCol="0">
            <a:spAutoFit/>
          </a:bodyPr>
          <a:lstStyle/>
          <a:p>
            <a:r>
              <a:rPr lang="pl-PL" sz="4000" spc="250" dirty="0">
                <a:solidFill>
                  <a:srgbClr val="6F90A7"/>
                </a:solidFill>
                <a:latin typeface="Lato light"/>
              </a:rPr>
              <a:t>ROLNICTWO</a:t>
            </a:r>
          </a:p>
        </p:txBody>
      </p:sp>
      <p:sp>
        <p:nvSpPr>
          <p:cNvPr id="8" name="pole tekstowe 7">
            <a:extLst>
              <a:ext uri="{FF2B5EF4-FFF2-40B4-BE49-F238E27FC236}">
                <a16:creationId xmlns:a16="http://schemas.microsoft.com/office/drawing/2014/main" id="{A036CCA4-A359-4251-83C5-1EA36730D6DD}"/>
              </a:ext>
            </a:extLst>
          </p:cNvPr>
          <p:cNvSpPr txBox="1"/>
          <p:nvPr/>
        </p:nvSpPr>
        <p:spPr>
          <a:xfrm>
            <a:off x="2604052" y="5146033"/>
            <a:ext cx="3695148" cy="707886"/>
          </a:xfrm>
          <a:prstGeom prst="rect">
            <a:avLst/>
          </a:prstGeom>
          <a:noFill/>
        </p:spPr>
        <p:txBody>
          <a:bodyPr wrap="square" rtlCol="0">
            <a:spAutoFit/>
          </a:bodyPr>
          <a:lstStyle/>
          <a:p>
            <a:r>
              <a:rPr lang="pl-PL" sz="4000" spc="250" dirty="0">
                <a:solidFill>
                  <a:srgbClr val="6F90A7"/>
                </a:solidFill>
                <a:latin typeface="Lato light"/>
              </a:rPr>
              <a:t>TRANSPORT</a:t>
            </a:r>
          </a:p>
        </p:txBody>
      </p:sp>
      <p:pic>
        <p:nvPicPr>
          <p:cNvPr id="15" name="Obraz 14">
            <a:extLst>
              <a:ext uri="{FF2B5EF4-FFF2-40B4-BE49-F238E27FC236}">
                <a16:creationId xmlns:a16="http://schemas.microsoft.com/office/drawing/2014/main" id="{E4AED551-F461-4A7D-8653-58EC11D49D87}"/>
              </a:ext>
            </a:extLst>
          </p:cNvPr>
          <p:cNvPicPr>
            <a:picLocks noChangeAspect="1"/>
          </p:cNvPicPr>
          <p:nvPr/>
        </p:nvPicPr>
        <p:blipFill>
          <a:blip r:embed="rId2"/>
          <a:stretch>
            <a:fillRect/>
          </a:stretch>
        </p:blipFill>
        <p:spPr>
          <a:xfrm>
            <a:off x="923714" y="3234803"/>
            <a:ext cx="1024976" cy="1164745"/>
          </a:xfrm>
          <a:prstGeom prst="rect">
            <a:avLst/>
          </a:prstGeom>
        </p:spPr>
      </p:pic>
      <p:pic>
        <p:nvPicPr>
          <p:cNvPr id="16" name="Obraz 15">
            <a:extLst>
              <a:ext uri="{FF2B5EF4-FFF2-40B4-BE49-F238E27FC236}">
                <a16:creationId xmlns:a16="http://schemas.microsoft.com/office/drawing/2014/main" id="{D0DE2E3D-C11B-49A3-BDB5-AC30E4B9ED56}"/>
              </a:ext>
            </a:extLst>
          </p:cNvPr>
          <p:cNvPicPr>
            <a:picLocks noChangeAspect="1"/>
          </p:cNvPicPr>
          <p:nvPr/>
        </p:nvPicPr>
        <p:blipFill>
          <a:blip r:embed="rId3"/>
          <a:stretch>
            <a:fillRect/>
          </a:stretch>
        </p:blipFill>
        <p:spPr>
          <a:xfrm>
            <a:off x="867528" y="1358024"/>
            <a:ext cx="1180700" cy="1164745"/>
          </a:xfrm>
          <a:prstGeom prst="rect">
            <a:avLst/>
          </a:prstGeom>
        </p:spPr>
      </p:pic>
      <p:pic>
        <p:nvPicPr>
          <p:cNvPr id="17" name="Obraz 16">
            <a:extLst>
              <a:ext uri="{FF2B5EF4-FFF2-40B4-BE49-F238E27FC236}">
                <a16:creationId xmlns:a16="http://schemas.microsoft.com/office/drawing/2014/main" id="{AAB941E2-C798-4EEB-94E3-E79534783DB7}"/>
              </a:ext>
            </a:extLst>
          </p:cNvPr>
          <p:cNvPicPr>
            <a:picLocks noChangeAspect="1"/>
          </p:cNvPicPr>
          <p:nvPr/>
        </p:nvPicPr>
        <p:blipFill>
          <a:blip r:embed="rId4"/>
          <a:stretch>
            <a:fillRect/>
          </a:stretch>
        </p:blipFill>
        <p:spPr>
          <a:xfrm>
            <a:off x="867528" y="5111582"/>
            <a:ext cx="1352648" cy="847263"/>
          </a:xfrm>
          <a:prstGeom prst="rect">
            <a:avLst/>
          </a:prstGeom>
        </p:spPr>
      </p:pic>
    </p:spTree>
    <p:extLst>
      <p:ext uri="{BB962C8B-B14F-4D97-AF65-F5344CB8AC3E}">
        <p14:creationId xmlns:p14="http://schemas.microsoft.com/office/powerpoint/2010/main" val="2300061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A8AA62AF-4AB5-47BA-9A59-C1A6E134DD45}"/>
              </a:ext>
            </a:extLst>
          </p:cNvPr>
          <p:cNvSpPr>
            <a:spLocks noGrp="1"/>
          </p:cNvSpPr>
          <p:nvPr>
            <p:ph idx="1"/>
          </p:nvPr>
        </p:nvSpPr>
        <p:spPr>
          <a:xfrm>
            <a:off x="804670" y="3089335"/>
            <a:ext cx="8944972" cy="1765714"/>
          </a:xfrm>
        </p:spPr>
        <p:txBody>
          <a:bodyPr/>
          <a:lstStyle/>
          <a:p>
            <a:pPr marL="514350" indent="-514350">
              <a:buFont typeface="+mj-lt"/>
              <a:buAutoNum type="arabicPeriod"/>
            </a:pPr>
            <a:r>
              <a:rPr lang="pl-PL" dirty="0">
                <a:solidFill>
                  <a:srgbClr val="6F90A7"/>
                </a:solidFill>
              </a:rPr>
              <a:t>Zmniejszenie problemów komunikacyjnych.</a:t>
            </a:r>
          </a:p>
          <a:p>
            <a:pPr marL="514350" indent="-514350">
              <a:buFont typeface="+mj-lt"/>
              <a:buAutoNum type="arabicPeriod"/>
            </a:pPr>
            <a:r>
              <a:rPr lang="pl-PL" dirty="0">
                <a:solidFill>
                  <a:srgbClr val="6F90A7"/>
                </a:solidFill>
              </a:rPr>
              <a:t>Stworzenie nowych gałęzi rynku.</a:t>
            </a:r>
          </a:p>
          <a:p>
            <a:pPr marL="514350" indent="-514350">
              <a:buFont typeface="+mj-lt"/>
              <a:buAutoNum type="arabicPeriod"/>
            </a:pPr>
            <a:r>
              <a:rPr lang="pl-PL" dirty="0">
                <a:solidFill>
                  <a:srgbClr val="6F90A7"/>
                </a:solidFill>
              </a:rPr>
              <a:t>Zwiększenie bezpieczeństwa transportu.</a:t>
            </a:r>
          </a:p>
        </p:txBody>
      </p:sp>
      <p:sp>
        <p:nvSpPr>
          <p:cNvPr id="6" name="pole tekstowe 5">
            <a:extLst>
              <a:ext uri="{FF2B5EF4-FFF2-40B4-BE49-F238E27FC236}">
                <a16:creationId xmlns:a16="http://schemas.microsoft.com/office/drawing/2014/main" id="{856B53E8-1CBF-487E-81FA-5A76CDD6545A}"/>
              </a:ext>
            </a:extLst>
          </p:cNvPr>
          <p:cNvSpPr txBox="1"/>
          <p:nvPr/>
        </p:nvSpPr>
        <p:spPr>
          <a:xfrm>
            <a:off x="804670" y="1848458"/>
            <a:ext cx="3922643" cy="707886"/>
          </a:xfrm>
          <a:prstGeom prst="rect">
            <a:avLst/>
          </a:prstGeom>
          <a:noFill/>
        </p:spPr>
        <p:txBody>
          <a:bodyPr wrap="square" rtlCol="0">
            <a:spAutoFit/>
          </a:bodyPr>
          <a:lstStyle/>
          <a:p>
            <a:r>
              <a:rPr lang="pl-PL" sz="4000" dirty="0">
                <a:solidFill>
                  <a:srgbClr val="6F90A7"/>
                </a:solidFill>
                <a:latin typeface="Lato light"/>
              </a:rPr>
              <a:t>SZANSE:</a:t>
            </a:r>
          </a:p>
        </p:txBody>
      </p:sp>
      <p:sp>
        <p:nvSpPr>
          <p:cNvPr id="18" name="pole tekstowe 17">
            <a:extLst>
              <a:ext uri="{FF2B5EF4-FFF2-40B4-BE49-F238E27FC236}">
                <a16:creationId xmlns:a16="http://schemas.microsoft.com/office/drawing/2014/main" id="{4D2148EA-0B02-4DAF-B886-55A2636F5DBD}"/>
              </a:ext>
            </a:extLst>
          </p:cNvPr>
          <p:cNvSpPr txBox="1"/>
          <p:nvPr/>
        </p:nvSpPr>
        <p:spPr>
          <a:xfrm>
            <a:off x="1480994" y="266358"/>
            <a:ext cx="5108713" cy="707886"/>
          </a:xfrm>
          <a:prstGeom prst="rect">
            <a:avLst/>
          </a:prstGeom>
          <a:noFill/>
        </p:spPr>
        <p:txBody>
          <a:bodyPr wrap="square" rtlCol="0">
            <a:spAutoFit/>
          </a:bodyPr>
          <a:lstStyle/>
          <a:p>
            <a:r>
              <a:rPr lang="pl-PL" sz="4000" b="1" dirty="0">
                <a:solidFill>
                  <a:srgbClr val="6F90A7"/>
                </a:solidFill>
                <a:latin typeface="Lato light"/>
              </a:rPr>
              <a:t>TRANSPORT</a:t>
            </a:r>
          </a:p>
        </p:txBody>
      </p:sp>
      <p:sp>
        <p:nvSpPr>
          <p:cNvPr id="19" name="Prostokąt 18">
            <a:extLst>
              <a:ext uri="{FF2B5EF4-FFF2-40B4-BE49-F238E27FC236}">
                <a16:creationId xmlns:a16="http://schemas.microsoft.com/office/drawing/2014/main" id="{F2B780DE-ADB2-43E5-830A-3EC85D4D76DF}"/>
              </a:ext>
            </a:extLst>
          </p:cNvPr>
          <p:cNvSpPr/>
          <p:nvPr/>
        </p:nvSpPr>
        <p:spPr>
          <a:xfrm>
            <a:off x="804670" y="2809323"/>
            <a:ext cx="9088630" cy="2325739"/>
          </a:xfrm>
          <a:prstGeom prst="rect">
            <a:avLst/>
          </a:prstGeom>
          <a:noFill/>
          <a:ln w="28575">
            <a:solidFill>
              <a:srgbClr val="6F90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Obraz 7">
            <a:extLst>
              <a:ext uri="{FF2B5EF4-FFF2-40B4-BE49-F238E27FC236}">
                <a16:creationId xmlns:a16="http://schemas.microsoft.com/office/drawing/2014/main" id="{E02D0E0C-F1BF-4284-837C-C753DE2C3E05}"/>
              </a:ext>
            </a:extLst>
          </p:cNvPr>
          <p:cNvPicPr>
            <a:picLocks noChangeAspect="1"/>
          </p:cNvPicPr>
          <p:nvPr/>
        </p:nvPicPr>
        <p:blipFill>
          <a:blip r:embed="rId3"/>
          <a:stretch>
            <a:fillRect/>
          </a:stretch>
        </p:blipFill>
        <p:spPr>
          <a:xfrm>
            <a:off x="128346" y="228429"/>
            <a:ext cx="1352648" cy="847263"/>
          </a:xfrm>
          <a:prstGeom prst="rect">
            <a:avLst/>
          </a:prstGeom>
        </p:spPr>
      </p:pic>
    </p:spTree>
    <p:extLst>
      <p:ext uri="{BB962C8B-B14F-4D97-AF65-F5344CB8AC3E}">
        <p14:creationId xmlns:p14="http://schemas.microsoft.com/office/powerpoint/2010/main" val="1581394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a:extLst>
              <a:ext uri="{FF2B5EF4-FFF2-40B4-BE49-F238E27FC236}">
                <a16:creationId xmlns:a16="http://schemas.microsoft.com/office/drawing/2014/main" id="{E02D0E0C-F1BF-4284-837C-C753DE2C3E05}"/>
              </a:ext>
            </a:extLst>
          </p:cNvPr>
          <p:cNvPicPr>
            <a:picLocks noChangeAspect="1"/>
          </p:cNvPicPr>
          <p:nvPr/>
        </p:nvPicPr>
        <p:blipFill>
          <a:blip r:embed="rId2"/>
          <a:stretch>
            <a:fillRect/>
          </a:stretch>
        </p:blipFill>
        <p:spPr>
          <a:xfrm>
            <a:off x="128346" y="228429"/>
            <a:ext cx="1352648" cy="847263"/>
          </a:xfrm>
          <a:prstGeom prst="rect">
            <a:avLst/>
          </a:prstGeom>
        </p:spPr>
      </p:pic>
      <p:sp>
        <p:nvSpPr>
          <p:cNvPr id="3" name="Symbol zastępczy zawartości 2">
            <a:extLst>
              <a:ext uri="{FF2B5EF4-FFF2-40B4-BE49-F238E27FC236}">
                <a16:creationId xmlns:a16="http://schemas.microsoft.com/office/drawing/2014/main" id="{65D545C5-6DC6-7741-A7F7-5401DC6D54D4}"/>
              </a:ext>
            </a:extLst>
          </p:cNvPr>
          <p:cNvSpPr>
            <a:spLocks noGrp="1"/>
          </p:cNvSpPr>
          <p:nvPr>
            <p:ph idx="1"/>
          </p:nvPr>
        </p:nvSpPr>
        <p:spPr>
          <a:xfrm>
            <a:off x="728245" y="2961001"/>
            <a:ext cx="5933812" cy="3111254"/>
          </a:xfrm>
        </p:spPr>
        <p:txBody>
          <a:bodyPr>
            <a:normAutofit/>
          </a:bodyPr>
          <a:lstStyle/>
          <a:p>
            <a:pPr algn="just"/>
            <a:r>
              <a:rPr lang="pl-PL" dirty="0">
                <a:solidFill>
                  <a:srgbClr val="6F90A7"/>
                </a:solidFill>
              </a:rPr>
              <a:t>Autonomiczne samochody</a:t>
            </a:r>
          </a:p>
          <a:p>
            <a:pPr algn="just"/>
            <a:r>
              <a:rPr lang="pl-PL" dirty="0">
                <a:solidFill>
                  <a:srgbClr val="6F90A7"/>
                </a:solidFill>
              </a:rPr>
              <a:t>Sektor lotniczy oraz autonomiczne statki powietrzne</a:t>
            </a:r>
          </a:p>
          <a:p>
            <a:pPr algn="just"/>
            <a:r>
              <a:rPr lang="pl-PL" dirty="0">
                <a:solidFill>
                  <a:srgbClr val="6F90A7"/>
                </a:solidFill>
              </a:rPr>
              <a:t>AI na kolei</a:t>
            </a:r>
          </a:p>
          <a:p>
            <a:pPr algn="just"/>
            <a:r>
              <a:rPr lang="pl-PL" dirty="0">
                <a:solidFill>
                  <a:srgbClr val="6F90A7"/>
                </a:solidFill>
              </a:rPr>
              <a:t>systemy inteligentnego zarządzania mobilnością</a:t>
            </a:r>
          </a:p>
        </p:txBody>
      </p:sp>
      <p:sp>
        <p:nvSpPr>
          <p:cNvPr id="4" name="pole tekstowe 3">
            <a:extLst>
              <a:ext uri="{FF2B5EF4-FFF2-40B4-BE49-F238E27FC236}">
                <a16:creationId xmlns:a16="http://schemas.microsoft.com/office/drawing/2014/main" id="{64509C31-5541-C04A-B704-2501752DB470}"/>
              </a:ext>
            </a:extLst>
          </p:cNvPr>
          <p:cNvSpPr txBox="1"/>
          <p:nvPr/>
        </p:nvSpPr>
        <p:spPr>
          <a:xfrm>
            <a:off x="1318595" y="2109514"/>
            <a:ext cx="3922643" cy="707886"/>
          </a:xfrm>
          <a:prstGeom prst="rect">
            <a:avLst/>
          </a:prstGeom>
          <a:noFill/>
        </p:spPr>
        <p:txBody>
          <a:bodyPr wrap="square" rtlCol="0">
            <a:spAutoFit/>
          </a:bodyPr>
          <a:lstStyle/>
          <a:p>
            <a:r>
              <a:rPr lang="pl-PL" sz="4000" dirty="0">
                <a:solidFill>
                  <a:srgbClr val="6F90A7"/>
                </a:solidFill>
                <a:latin typeface="Lato light"/>
              </a:rPr>
              <a:t>OBSZARY:</a:t>
            </a:r>
          </a:p>
        </p:txBody>
      </p:sp>
      <p:sp>
        <p:nvSpPr>
          <p:cNvPr id="5" name="Prostokąt 4">
            <a:extLst>
              <a:ext uri="{FF2B5EF4-FFF2-40B4-BE49-F238E27FC236}">
                <a16:creationId xmlns:a16="http://schemas.microsoft.com/office/drawing/2014/main" id="{5098B4F6-C5F0-A84D-BF75-6540E2332394}"/>
              </a:ext>
            </a:extLst>
          </p:cNvPr>
          <p:cNvSpPr/>
          <p:nvPr/>
        </p:nvSpPr>
        <p:spPr>
          <a:xfrm>
            <a:off x="590350" y="2889443"/>
            <a:ext cx="6331150" cy="3498657"/>
          </a:xfrm>
          <a:prstGeom prst="rect">
            <a:avLst/>
          </a:prstGeom>
          <a:noFill/>
          <a:ln w="28575">
            <a:solidFill>
              <a:srgbClr val="6F90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pole tekstowe 1">
            <a:extLst>
              <a:ext uri="{FF2B5EF4-FFF2-40B4-BE49-F238E27FC236}">
                <a16:creationId xmlns:a16="http://schemas.microsoft.com/office/drawing/2014/main" id="{6962E3F9-E2EA-5846-9FAA-4F076196D9B1}"/>
              </a:ext>
            </a:extLst>
          </p:cNvPr>
          <p:cNvSpPr txBox="1"/>
          <p:nvPr/>
        </p:nvSpPr>
        <p:spPr>
          <a:xfrm>
            <a:off x="7742712" y="1555668"/>
            <a:ext cx="184731" cy="369332"/>
          </a:xfrm>
          <a:prstGeom prst="rect">
            <a:avLst/>
          </a:prstGeom>
          <a:noFill/>
        </p:spPr>
        <p:txBody>
          <a:bodyPr wrap="none" rtlCol="0">
            <a:spAutoFit/>
          </a:bodyPr>
          <a:lstStyle/>
          <a:p>
            <a:endParaRPr lang="pl-PL" dirty="0"/>
          </a:p>
        </p:txBody>
      </p:sp>
      <p:sp>
        <p:nvSpPr>
          <p:cNvPr id="11" name="Symbol zastępczy zawartości 2">
            <a:extLst>
              <a:ext uri="{FF2B5EF4-FFF2-40B4-BE49-F238E27FC236}">
                <a16:creationId xmlns:a16="http://schemas.microsoft.com/office/drawing/2014/main" id="{D3A1E612-B559-5449-8556-1C4829003E48}"/>
              </a:ext>
            </a:extLst>
          </p:cNvPr>
          <p:cNvSpPr txBox="1">
            <a:spLocks/>
          </p:cNvSpPr>
          <p:nvPr/>
        </p:nvSpPr>
        <p:spPr>
          <a:xfrm>
            <a:off x="7195940" y="671462"/>
            <a:ext cx="3922641" cy="259742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pl-PL" sz="2400" dirty="0">
                <a:solidFill>
                  <a:srgbClr val="6F90A7"/>
                </a:solidFill>
              </a:rPr>
              <a:t>Autonomiczne taksówki</a:t>
            </a:r>
          </a:p>
          <a:p>
            <a:pPr>
              <a:buFont typeface="Wingdings" panose="05000000000000000000" pitchFamily="2" charset="2"/>
              <a:buChar char="§"/>
            </a:pPr>
            <a:r>
              <a:rPr lang="pl-PL" sz="2400" dirty="0">
                <a:solidFill>
                  <a:srgbClr val="6F90A7"/>
                </a:solidFill>
              </a:rPr>
              <a:t>Konwoje ciężarówek </a:t>
            </a:r>
          </a:p>
          <a:p>
            <a:pPr>
              <a:buFont typeface="Wingdings" panose="05000000000000000000" pitchFamily="2" charset="2"/>
              <a:buChar char="§"/>
            </a:pPr>
            <a:r>
              <a:rPr lang="pl-PL" sz="2400" dirty="0">
                <a:solidFill>
                  <a:srgbClr val="6F90A7"/>
                </a:solidFill>
              </a:rPr>
              <a:t>Zarządzanie flotą samolotów</a:t>
            </a:r>
          </a:p>
          <a:p>
            <a:pPr>
              <a:buFont typeface="Wingdings" panose="05000000000000000000" pitchFamily="2" charset="2"/>
              <a:buChar char="§"/>
            </a:pPr>
            <a:r>
              <a:rPr lang="pl-PL" sz="2400" dirty="0">
                <a:solidFill>
                  <a:srgbClr val="6F90A7"/>
                </a:solidFill>
              </a:rPr>
              <a:t>Kurier dron </a:t>
            </a:r>
          </a:p>
          <a:p>
            <a:pPr>
              <a:buFont typeface="Wingdings" panose="05000000000000000000" pitchFamily="2" charset="2"/>
              <a:buChar char="§"/>
            </a:pPr>
            <a:r>
              <a:rPr lang="pl-PL" sz="2400" dirty="0">
                <a:solidFill>
                  <a:srgbClr val="6F90A7"/>
                </a:solidFill>
              </a:rPr>
              <a:t>Zintegrowane systemy </a:t>
            </a:r>
            <a:r>
              <a:rPr lang="pl-PL" sz="2400" i="1" dirty="0" err="1">
                <a:solidFill>
                  <a:srgbClr val="6F90A7"/>
                </a:solidFill>
              </a:rPr>
              <a:t>Mobility</a:t>
            </a:r>
            <a:r>
              <a:rPr lang="pl-PL" sz="2400" i="1" dirty="0">
                <a:solidFill>
                  <a:srgbClr val="6F90A7"/>
                </a:solidFill>
              </a:rPr>
              <a:t> as a Service </a:t>
            </a:r>
          </a:p>
          <a:p>
            <a:pPr>
              <a:buFont typeface="Wingdings" panose="05000000000000000000" pitchFamily="2" charset="2"/>
              <a:buChar char="§"/>
            </a:pPr>
            <a:endParaRPr lang="en-GB" sz="2400" dirty="0">
              <a:solidFill>
                <a:srgbClr val="6F90A7"/>
              </a:solidFill>
            </a:endParaRPr>
          </a:p>
        </p:txBody>
      </p:sp>
      <p:sp>
        <p:nvSpPr>
          <p:cNvPr id="12" name="Prostokąt 11">
            <a:extLst>
              <a:ext uri="{FF2B5EF4-FFF2-40B4-BE49-F238E27FC236}">
                <a16:creationId xmlns:a16="http://schemas.microsoft.com/office/drawing/2014/main" id="{B0EAAB40-ECB9-BE4D-854D-CACFDD36FD68}"/>
              </a:ext>
            </a:extLst>
          </p:cNvPr>
          <p:cNvSpPr/>
          <p:nvPr/>
        </p:nvSpPr>
        <p:spPr>
          <a:xfrm>
            <a:off x="6467693" y="286003"/>
            <a:ext cx="4996062" cy="3111255"/>
          </a:xfrm>
          <a:prstGeom prst="rect">
            <a:avLst/>
          </a:prstGeom>
          <a:noFill/>
          <a:ln w="28575">
            <a:solidFill>
              <a:srgbClr val="6F90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79578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a:extLst>
              <a:ext uri="{FF2B5EF4-FFF2-40B4-BE49-F238E27FC236}">
                <a16:creationId xmlns:a16="http://schemas.microsoft.com/office/drawing/2014/main" id="{E02D0E0C-F1BF-4284-837C-C753DE2C3E05}"/>
              </a:ext>
            </a:extLst>
          </p:cNvPr>
          <p:cNvPicPr>
            <a:picLocks noChangeAspect="1"/>
          </p:cNvPicPr>
          <p:nvPr/>
        </p:nvPicPr>
        <p:blipFill>
          <a:blip r:embed="rId3"/>
          <a:stretch>
            <a:fillRect/>
          </a:stretch>
        </p:blipFill>
        <p:spPr>
          <a:xfrm>
            <a:off x="128346" y="228429"/>
            <a:ext cx="1352648" cy="847263"/>
          </a:xfrm>
          <a:prstGeom prst="rect">
            <a:avLst/>
          </a:prstGeom>
        </p:spPr>
      </p:pic>
      <p:sp>
        <p:nvSpPr>
          <p:cNvPr id="3" name="Symbol zastępczy zawartości 2">
            <a:extLst>
              <a:ext uri="{FF2B5EF4-FFF2-40B4-BE49-F238E27FC236}">
                <a16:creationId xmlns:a16="http://schemas.microsoft.com/office/drawing/2014/main" id="{B8FB1D1F-35B4-DB48-A066-9C9E20CFA27C}"/>
              </a:ext>
            </a:extLst>
          </p:cNvPr>
          <p:cNvSpPr txBox="1">
            <a:spLocks/>
          </p:cNvSpPr>
          <p:nvPr/>
        </p:nvSpPr>
        <p:spPr>
          <a:xfrm>
            <a:off x="645452" y="1075692"/>
            <a:ext cx="9662330" cy="4628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2300" dirty="0">
                <a:solidFill>
                  <a:srgbClr val="6F90A7"/>
                </a:solidFill>
              </a:rPr>
              <a:t>GLOBALNA WARTOŚĆ RYNKU SAMOCHODÓW AUTONOMICZNYCH (2018)</a:t>
            </a:r>
            <a:endParaRPr lang="en-GB" sz="2300" dirty="0">
              <a:solidFill>
                <a:srgbClr val="6F90A7"/>
              </a:solidFill>
            </a:endParaRPr>
          </a:p>
        </p:txBody>
      </p:sp>
      <p:sp>
        <p:nvSpPr>
          <p:cNvPr id="5" name="Symbol zastępczy zawartości 2">
            <a:extLst>
              <a:ext uri="{FF2B5EF4-FFF2-40B4-BE49-F238E27FC236}">
                <a16:creationId xmlns:a16="http://schemas.microsoft.com/office/drawing/2014/main" id="{FF464A65-AF9A-DA46-A80D-263059E33F5C}"/>
              </a:ext>
            </a:extLst>
          </p:cNvPr>
          <p:cNvSpPr txBox="1">
            <a:spLocks/>
          </p:cNvSpPr>
          <p:nvPr/>
        </p:nvSpPr>
        <p:spPr>
          <a:xfrm>
            <a:off x="9790218" y="832929"/>
            <a:ext cx="3928090" cy="10511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4000" dirty="0">
                <a:solidFill>
                  <a:srgbClr val="6F90A7"/>
                </a:solidFill>
              </a:rPr>
              <a:t>54 mld $</a:t>
            </a:r>
            <a:endParaRPr lang="en-GB" sz="4000" dirty="0">
              <a:solidFill>
                <a:srgbClr val="6F90A7"/>
              </a:solidFill>
            </a:endParaRPr>
          </a:p>
        </p:txBody>
      </p:sp>
      <p:sp>
        <p:nvSpPr>
          <p:cNvPr id="6" name="Prostokąt 5">
            <a:extLst>
              <a:ext uri="{FF2B5EF4-FFF2-40B4-BE49-F238E27FC236}">
                <a16:creationId xmlns:a16="http://schemas.microsoft.com/office/drawing/2014/main" id="{8DF91F25-4933-B14C-AEA3-EB749C67880C}"/>
              </a:ext>
            </a:extLst>
          </p:cNvPr>
          <p:cNvSpPr/>
          <p:nvPr/>
        </p:nvSpPr>
        <p:spPr>
          <a:xfrm>
            <a:off x="9523727" y="792142"/>
            <a:ext cx="2230536" cy="707887"/>
          </a:xfrm>
          <a:prstGeom prst="rect">
            <a:avLst/>
          </a:prstGeom>
          <a:noFill/>
          <a:ln w="12700">
            <a:solidFill>
              <a:srgbClr val="6F90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ymbol zastępczy zawartości 2">
            <a:extLst>
              <a:ext uri="{FF2B5EF4-FFF2-40B4-BE49-F238E27FC236}">
                <a16:creationId xmlns:a16="http://schemas.microsoft.com/office/drawing/2014/main" id="{7C825A23-F78B-E641-819F-2F4E9FD5B4BE}"/>
              </a:ext>
            </a:extLst>
          </p:cNvPr>
          <p:cNvSpPr txBox="1">
            <a:spLocks/>
          </p:cNvSpPr>
          <p:nvPr/>
        </p:nvSpPr>
        <p:spPr>
          <a:xfrm>
            <a:off x="561847" y="3868085"/>
            <a:ext cx="1838293" cy="10511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sz="2300" dirty="0">
                <a:solidFill>
                  <a:srgbClr val="6F90A7"/>
                </a:solidFill>
              </a:rPr>
              <a:t>100 godzin</a:t>
            </a:r>
          </a:p>
          <a:p>
            <a:r>
              <a:rPr lang="pl-PL" sz="2300" dirty="0">
                <a:solidFill>
                  <a:srgbClr val="6F90A7"/>
                </a:solidFill>
              </a:rPr>
              <a:t>96% czasu</a:t>
            </a:r>
          </a:p>
          <a:p>
            <a:r>
              <a:rPr lang="pl-PL" sz="2300" dirty="0">
                <a:solidFill>
                  <a:srgbClr val="6F90A7"/>
                </a:solidFill>
              </a:rPr>
              <a:t>76% czasu</a:t>
            </a:r>
          </a:p>
          <a:p>
            <a:pPr marL="0" indent="0">
              <a:buNone/>
            </a:pPr>
            <a:endParaRPr lang="en-GB" sz="2300" dirty="0">
              <a:solidFill>
                <a:srgbClr val="6F90A7"/>
              </a:solidFill>
            </a:endParaRPr>
          </a:p>
        </p:txBody>
      </p:sp>
      <p:pic>
        <p:nvPicPr>
          <p:cNvPr id="9" name="Obraz 8">
            <a:extLst>
              <a:ext uri="{FF2B5EF4-FFF2-40B4-BE49-F238E27FC236}">
                <a16:creationId xmlns:a16="http://schemas.microsoft.com/office/drawing/2014/main" id="{9D615015-2397-D447-A6D1-9E4E06B8B9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734" y="2119233"/>
            <a:ext cx="1428520" cy="1428520"/>
          </a:xfrm>
          <a:prstGeom prst="rect">
            <a:avLst/>
          </a:prstGeom>
        </p:spPr>
      </p:pic>
      <p:pic>
        <p:nvPicPr>
          <p:cNvPr id="13" name="Obraz 12">
            <a:extLst>
              <a:ext uri="{FF2B5EF4-FFF2-40B4-BE49-F238E27FC236}">
                <a16:creationId xmlns:a16="http://schemas.microsoft.com/office/drawing/2014/main" id="{3E743608-2817-D34F-9868-7192007C3C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0045" y="2119233"/>
            <a:ext cx="1428520" cy="1428520"/>
          </a:xfrm>
          <a:prstGeom prst="rect">
            <a:avLst/>
          </a:prstGeom>
        </p:spPr>
      </p:pic>
      <p:sp>
        <p:nvSpPr>
          <p:cNvPr id="16" name="Symbol zastępczy zawartości 2">
            <a:extLst>
              <a:ext uri="{FF2B5EF4-FFF2-40B4-BE49-F238E27FC236}">
                <a16:creationId xmlns:a16="http://schemas.microsoft.com/office/drawing/2014/main" id="{0BD674C6-8DED-A448-9716-192340B4B58A}"/>
              </a:ext>
            </a:extLst>
          </p:cNvPr>
          <p:cNvSpPr txBox="1">
            <a:spLocks/>
          </p:cNvSpPr>
          <p:nvPr/>
        </p:nvSpPr>
        <p:spPr>
          <a:xfrm>
            <a:off x="3052095" y="3842087"/>
            <a:ext cx="3217286" cy="24377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sz="2300" dirty="0">
                <a:solidFill>
                  <a:srgbClr val="6F90A7"/>
                </a:solidFill>
              </a:rPr>
              <a:t>2019 – 88% rynku to 1 poziom AV</a:t>
            </a:r>
          </a:p>
          <a:p>
            <a:r>
              <a:rPr lang="pl-PL" sz="2300" dirty="0">
                <a:solidFill>
                  <a:srgbClr val="6F90A7"/>
                </a:solidFill>
              </a:rPr>
              <a:t>2020-2028 – 4 poziom AV z dynamiką 97% CAGR</a:t>
            </a:r>
          </a:p>
          <a:p>
            <a:pPr algn="ctr"/>
            <a:endParaRPr lang="pl-PL" sz="2300" dirty="0">
              <a:solidFill>
                <a:srgbClr val="6F90A7"/>
              </a:solidFill>
            </a:endParaRPr>
          </a:p>
          <a:p>
            <a:pPr algn="ctr"/>
            <a:endParaRPr lang="pl-PL" sz="2300" dirty="0">
              <a:solidFill>
                <a:srgbClr val="6F90A7"/>
              </a:solidFill>
            </a:endParaRPr>
          </a:p>
          <a:p>
            <a:pPr marL="0" indent="0">
              <a:buNone/>
            </a:pPr>
            <a:endParaRPr lang="en-GB" sz="2300" dirty="0">
              <a:solidFill>
                <a:srgbClr val="6F90A7"/>
              </a:solidFill>
            </a:endParaRPr>
          </a:p>
        </p:txBody>
      </p:sp>
      <p:sp>
        <p:nvSpPr>
          <p:cNvPr id="17" name="Symbol zastępczy zawartości 2">
            <a:extLst>
              <a:ext uri="{FF2B5EF4-FFF2-40B4-BE49-F238E27FC236}">
                <a16:creationId xmlns:a16="http://schemas.microsoft.com/office/drawing/2014/main" id="{046DFAE4-725C-B94F-8CFA-381F1DAF552F}"/>
              </a:ext>
            </a:extLst>
          </p:cNvPr>
          <p:cNvSpPr txBox="1">
            <a:spLocks/>
          </p:cNvSpPr>
          <p:nvPr/>
        </p:nvSpPr>
        <p:spPr>
          <a:xfrm>
            <a:off x="6537034" y="3868085"/>
            <a:ext cx="2638497" cy="19142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sz="2300" dirty="0">
                <a:solidFill>
                  <a:srgbClr val="6F90A7"/>
                </a:solidFill>
              </a:rPr>
              <a:t>Japan Airlines- 80% obłożenia</a:t>
            </a:r>
          </a:p>
          <a:p>
            <a:r>
              <a:rPr lang="pl-PL" sz="2300" dirty="0">
                <a:solidFill>
                  <a:srgbClr val="6F90A7"/>
                </a:solidFill>
              </a:rPr>
              <a:t>projekt </a:t>
            </a:r>
            <a:r>
              <a:rPr lang="pl-PL" sz="2300" dirty="0" err="1">
                <a:solidFill>
                  <a:srgbClr val="6F90A7"/>
                </a:solidFill>
              </a:rPr>
              <a:t>Skyways</a:t>
            </a:r>
            <a:r>
              <a:rPr lang="pl-PL" sz="2300" dirty="0">
                <a:solidFill>
                  <a:srgbClr val="6F90A7"/>
                </a:solidFill>
              </a:rPr>
              <a:t> </a:t>
            </a:r>
          </a:p>
          <a:p>
            <a:r>
              <a:rPr lang="pl-PL" sz="2300" dirty="0" err="1">
                <a:solidFill>
                  <a:srgbClr val="6F90A7"/>
                </a:solidFill>
              </a:rPr>
              <a:t>Volocopter</a:t>
            </a:r>
            <a:endParaRPr lang="pl-PL" sz="2300" dirty="0">
              <a:solidFill>
                <a:srgbClr val="6F90A7"/>
              </a:solidFill>
            </a:endParaRPr>
          </a:p>
          <a:p>
            <a:endParaRPr lang="pl-PL" sz="2300" dirty="0">
              <a:solidFill>
                <a:srgbClr val="6F90A7"/>
              </a:solidFill>
            </a:endParaRPr>
          </a:p>
          <a:p>
            <a:endParaRPr lang="pl-PL" sz="2300" dirty="0">
              <a:solidFill>
                <a:srgbClr val="6F90A7"/>
              </a:solidFill>
            </a:endParaRPr>
          </a:p>
          <a:p>
            <a:pPr marL="0" indent="0">
              <a:buNone/>
            </a:pPr>
            <a:endParaRPr lang="en-GB" sz="2300" dirty="0">
              <a:solidFill>
                <a:srgbClr val="6F90A7"/>
              </a:solidFill>
            </a:endParaRPr>
          </a:p>
        </p:txBody>
      </p:sp>
      <p:pic>
        <p:nvPicPr>
          <p:cNvPr id="19" name="Obraz 18">
            <a:extLst>
              <a:ext uri="{FF2B5EF4-FFF2-40B4-BE49-F238E27FC236}">
                <a16:creationId xmlns:a16="http://schemas.microsoft.com/office/drawing/2014/main" id="{7E0592F3-698D-A44C-8957-25E4BB4B9C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24735" y="2169367"/>
            <a:ext cx="1428520" cy="1428520"/>
          </a:xfrm>
          <a:prstGeom prst="rect">
            <a:avLst/>
          </a:prstGeom>
        </p:spPr>
      </p:pic>
      <p:sp>
        <p:nvSpPr>
          <p:cNvPr id="20" name="Symbol zastępczy zawartości 2">
            <a:extLst>
              <a:ext uri="{FF2B5EF4-FFF2-40B4-BE49-F238E27FC236}">
                <a16:creationId xmlns:a16="http://schemas.microsoft.com/office/drawing/2014/main" id="{54764043-88FE-6A4F-8554-4837DEF28878}"/>
              </a:ext>
            </a:extLst>
          </p:cNvPr>
          <p:cNvSpPr txBox="1">
            <a:spLocks/>
          </p:cNvSpPr>
          <p:nvPr/>
        </p:nvSpPr>
        <p:spPr>
          <a:xfrm>
            <a:off x="9359262" y="3831855"/>
            <a:ext cx="2559465" cy="19142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sz="2300" dirty="0">
                <a:solidFill>
                  <a:srgbClr val="6F90A7"/>
                </a:solidFill>
              </a:rPr>
              <a:t>bezpieczeństwo trakcji  </a:t>
            </a:r>
          </a:p>
          <a:p>
            <a:r>
              <a:rPr lang="pl-PL" sz="2300" dirty="0">
                <a:solidFill>
                  <a:srgbClr val="6F90A7"/>
                </a:solidFill>
              </a:rPr>
              <a:t>Japan Railway</a:t>
            </a:r>
          </a:p>
          <a:p>
            <a:r>
              <a:rPr lang="pl-PL" sz="2300" dirty="0" err="1">
                <a:solidFill>
                  <a:srgbClr val="6F90A7"/>
                </a:solidFill>
              </a:rPr>
              <a:t>Norikae</a:t>
            </a:r>
            <a:r>
              <a:rPr lang="pl-PL" sz="2300" dirty="0">
                <a:solidFill>
                  <a:srgbClr val="6F90A7"/>
                </a:solidFill>
              </a:rPr>
              <a:t> </a:t>
            </a:r>
            <a:r>
              <a:rPr lang="pl-PL" sz="2300" dirty="0" err="1">
                <a:solidFill>
                  <a:srgbClr val="6F90A7"/>
                </a:solidFill>
              </a:rPr>
              <a:t>Annaiod</a:t>
            </a:r>
            <a:r>
              <a:rPr lang="pl-PL" sz="2300" dirty="0">
                <a:solidFill>
                  <a:srgbClr val="6F90A7"/>
                </a:solidFill>
              </a:rPr>
              <a:t> &amp; Fujitsu </a:t>
            </a:r>
          </a:p>
          <a:p>
            <a:endParaRPr lang="pl-PL" sz="2300" dirty="0">
              <a:solidFill>
                <a:srgbClr val="6F90A7"/>
              </a:solidFill>
            </a:endParaRPr>
          </a:p>
          <a:p>
            <a:pPr marL="0" indent="0">
              <a:buNone/>
            </a:pPr>
            <a:endParaRPr lang="en-GB" sz="2300" dirty="0">
              <a:solidFill>
                <a:srgbClr val="6F90A7"/>
              </a:solidFill>
            </a:endParaRPr>
          </a:p>
        </p:txBody>
      </p:sp>
      <p:pic>
        <p:nvPicPr>
          <p:cNvPr id="22" name="Obraz 21">
            <a:extLst>
              <a:ext uri="{FF2B5EF4-FFF2-40B4-BE49-F238E27FC236}">
                <a16:creationId xmlns:a16="http://schemas.microsoft.com/office/drawing/2014/main" id="{FEFFEEAE-65FF-F44D-9F45-A153BCB5D0E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03349" y="2175641"/>
            <a:ext cx="1428520" cy="1428520"/>
          </a:xfrm>
          <a:prstGeom prst="rect">
            <a:avLst/>
          </a:prstGeom>
        </p:spPr>
      </p:pic>
    </p:spTree>
    <p:extLst>
      <p:ext uri="{BB962C8B-B14F-4D97-AF65-F5344CB8AC3E}">
        <p14:creationId xmlns:p14="http://schemas.microsoft.com/office/powerpoint/2010/main" val="3293052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id="{CABFE29A-9A01-8545-9358-BBF896755F74}"/>
              </a:ext>
            </a:extLst>
          </p:cNvPr>
          <p:cNvPicPr>
            <a:picLocks noChangeAspect="1"/>
          </p:cNvPicPr>
          <p:nvPr/>
        </p:nvPicPr>
        <p:blipFill>
          <a:blip r:embed="rId3"/>
          <a:stretch>
            <a:fillRect/>
          </a:stretch>
        </p:blipFill>
        <p:spPr>
          <a:xfrm>
            <a:off x="1261666" y="0"/>
            <a:ext cx="10029982" cy="6858000"/>
          </a:xfrm>
          <a:prstGeom prst="rect">
            <a:avLst/>
          </a:prstGeom>
        </p:spPr>
      </p:pic>
    </p:spTree>
    <p:extLst>
      <p:ext uri="{BB962C8B-B14F-4D97-AF65-F5344CB8AC3E}">
        <p14:creationId xmlns:p14="http://schemas.microsoft.com/office/powerpoint/2010/main" val="691392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a:extLst>
              <a:ext uri="{FF2B5EF4-FFF2-40B4-BE49-F238E27FC236}">
                <a16:creationId xmlns:a16="http://schemas.microsoft.com/office/drawing/2014/main" id="{E02D0E0C-F1BF-4284-837C-C753DE2C3E05}"/>
              </a:ext>
            </a:extLst>
          </p:cNvPr>
          <p:cNvPicPr>
            <a:picLocks noChangeAspect="1"/>
          </p:cNvPicPr>
          <p:nvPr/>
        </p:nvPicPr>
        <p:blipFill>
          <a:blip r:embed="rId3"/>
          <a:stretch>
            <a:fillRect/>
          </a:stretch>
        </p:blipFill>
        <p:spPr>
          <a:xfrm>
            <a:off x="128346" y="228429"/>
            <a:ext cx="1352648" cy="847263"/>
          </a:xfrm>
          <a:prstGeom prst="rect">
            <a:avLst/>
          </a:prstGeom>
        </p:spPr>
      </p:pic>
      <p:sp>
        <p:nvSpPr>
          <p:cNvPr id="3" name="Symbol zastępczy zawartości 2">
            <a:extLst>
              <a:ext uri="{FF2B5EF4-FFF2-40B4-BE49-F238E27FC236}">
                <a16:creationId xmlns:a16="http://schemas.microsoft.com/office/drawing/2014/main" id="{B8FB1D1F-35B4-DB48-A066-9C9E20CFA27C}"/>
              </a:ext>
            </a:extLst>
          </p:cNvPr>
          <p:cNvSpPr txBox="1">
            <a:spLocks/>
          </p:cNvSpPr>
          <p:nvPr/>
        </p:nvSpPr>
        <p:spPr>
          <a:xfrm>
            <a:off x="645452" y="1075692"/>
            <a:ext cx="9662330" cy="4628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2300" dirty="0">
                <a:solidFill>
                  <a:srgbClr val="6F90A7"/>
                </a:solidFill>
              </a:rPr>
              <a:t>GLOBALNA WARTOŚĆ RYNKU SAMOCHODÓW AUTONOMICZNYCH (2018)</a:t>
            </a:r>
            <a:endParaRPr lang="en-GB" sz="2300" dirty="0">
              <a:solidFill>
                <a:srgbClr val="6F90A7"/>
              </a:solidFill>
            </a:endParaRPr>
          </a:p>
        </p:txBody>
      </p:sp>
      <p:sp>
        <p:nvSpPr>
          <p:cNvPr id="5" name="Symbol zastępczy zawartości 2">
            <a:extLst>
              <a:ext uri="{FF2B5EF4-FFF2-40B4-BE49-F238E27FC236}">
                <a16:creationId xmlns:a16="http://schemas.microsoft.com/office/drawing/2014/main" id="{FF464A65-AF9A-DA46-A80D-263059E33F5C}"/>
              </a:ext>
            </a:extLst>
          </p:cNvPr>
          <p:cNvSpPr txBox="1">
            <a:spLocks/>
          </p:cNvSpPr>
          <p:nvPr/>
        </p:nvSpPr>
        <p:spPr>
          <a:xfrm>
            <a:off x="9790218" y="832929"/>
            <a:ext cx="3928090" cy="10511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4000" dirty="0">
                <a:solidFill>
                  <a:srgbClr val="6F90A7"/>
                </a:solidFill>
              </a:rPr>
              <a:t>54 mld $</a:t>
            </a:r>
            <a:endParaRPr lang="en-GB" sz="4000" dirty="0">
              <a:solidFill>
                <a:srgbClr val="6F90A7"/>
              </a:solidFill>
            </a:endParaRPr>
          </a:p>
        </p:txBody>
      </p:sp>
      <p:sp>
        <p:nvSpPr>
          <p:cNvPr id="6" name="Prostokąt 5">
            <a:extLst>
              <a:ext uri="{FF2B5EF4-FFF2-40B4-BE49-F238E27FC236}">
                <a16:creationId xmlns:a16="http://schemas.microsoft.com/office/drawing/2014/main" id="{8DF91F25-4933-B14C-AEA3-EB749C67880C}"/>
              </a:ext>
            </a:extLst>
          </p:cNvPr>
          <p:cNvSpPr/>
          <p:nvPr/>
        </p:nvSpPr>
        <p:spPr>
          <a:xfrm>
            <a:off x="9523727" y="792142"/>
            <a:ext cx="2230536" cy="707887"/>
          </a:xfrm>
          <a:prstGeom prst="rect">
            <a:avLst/>
          </a:prstGeom>
          <a:noFill/>
          <a:ln w="12700">
            <a:solidFill>
              <a:srgbClr val="6F90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ymbol zastępczy zawartości 2">
            <a:extLst>
              <a:ext uri="{FF2B5EF4-FFF2-40B4-BE49-F238E27FC236}">
                <a16:creationId xmlns:a16="http://schemas.microsoft.com/office/drawing/2014/main" id="{7C825A23-F78B-E641-819F-2F4E9FD5B4BE}"/>
              </a:ext>
            </a:extLst>
          </p:cNvPr>
          <p:cNvSpPr txBox="1">
            <a:spLocks/>
          </p:cNvSpPr>
          <p:nvPr/>
        </p:nvSpPr>
        <p:spPr>
          <a:xfrm>
            <a:off x="561847" y="3868085"/>
            <a:ext cx="1838293" cy="10511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sz="2300" dirty="0">
                <a:solidFill>
                  <a:srgbClr val="6F90A7"/>
                </a:solidFill>
              </a:rPr>
              <a:t>100 godzin</a:t>
            </a:r>
          </a:p>
          <a:p>
            <a:r>
              <a:rPr lang="pl-PL" sz="2300" dirty="0">
                <a:solidFill>
                  <a:srgbClr val="6F90A7"/>
                </a:solidFill>
              </a:rPr>
              <a:t>96% czasu</a:t>
            </a:r>
          </a:p>
          <a:p>
            <a:r>
              <a:rPr lang="pl-PL" sz="2300" dirty="0">
                <a:solidFill>
                  <a:srgbClr val="6F90A7"/>
                </a:solidFill>
              </a:rPr>
              <a:t>76% czasu</a:t>
            </a:r>
          </a:p>
          <a:p>
            <a:pPr marL="0" indent="0">
              <a:buNone/>
            </a:pPr>
            <a:endParaRPr lang="en-GB" sz="2300" dirty="0">
              <a:solidFill>
                <a:srgbClr val="6F90A7"/>
              </a:solidFill>
            </a:endParaRPr>
          </a:p>
        </p:txBody>
      </p:sp>
      <p:pic>
        <p:nvPicPr>
          <p:cNvPr id="9" name="Obraz 8">
            <a:extLst>
              <a:ext uri="{FF2B5EF4-FFF2-40B4-BE49-F238E27FC236}">
                <a16:creationId xmlns:a16="http://schemas.microsoft.com/office/drawing/2014/main" id="{9D615015-2397-D447-A6D1-9E4E06B8B9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734" y="2119233"/>
            <a:ext cx="1428520" cy="1428520"/>
          </a:xfrm>
          <a:prstGeom prst="rect">
            <a:avLst/>
          </a:prstGeom>
        </p:spPr>
      </p:pic>
      <p:pic>
        <p:nvPicPr>
          <p:cNvPr id="13" name="Obraz 12">
            <a:extLst>
              <a:ext uri="{FF2B5EF4-FFF2-40B4-BE49-F238E27FC236}">
                <a16:creationId xmlns:a16="http://schemas.microsoft.com/office/drawing/2014/main" id="{3E743608-2817-D34F-9868-7192007C3C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0045" y="2119233"/>
            <a:ext cx="1428520" cy="1428520"/>
          </a:xfrm>
          <a:prstGeom prst="rect">
            <a:avLst/>
          </a:prstGeom>
        </p:spPr>
      </p:pic>
      <p:sp>
        <p:nvSpPr>
          <p:cNvPr id="16" name="Symbol zastępczy zawartości 2">
            <a:extLst>
              <a:ext uri="{FF2B5EF4-FFF2-40B4-BE49-F238E27FC236}">
                <a16:creationId xmlns:a16="http://schemas.microsoft.com/office/drawing/2014/main" id="{0BD674C6-8DED-A448-9716-192340B4B58A}"/>
              </a:ext>
            </a:extLst>
          </p:cNvPr>
          <p:cNvSpPr txBox="1">
            <a:spLocks/>
          </p:cNvSpPr>
          <p:nvPr/>
        </p:nvSpPr>
        <p:spPr>
          <a:xfrm>
            <a:off x="3052095" y="3842087"/>
            <a:ext cx="3217286" cy="24377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sz="2300" dirty="0">
                <a:solidFill>
                  <a:srgbClr val="6F90A7"/>
                </a:solidFill>
              </a:rPr>
              <a:t>2019 – 88% rynku to 1 poziom AV</a:t>
            </a:r>
          </a:p>
          <a:p>
            <a:r>
              <a:rPr lang="pl-PL" sz="2300" dirty="0">
                <a:solidFill>
                  <a:srgbClr val="6F90A7"/>
                </a:solidFill>
              </a:rPr>
              <a:t>2020-2028 – 4 poziom AV z dynamiką 97% CAGR</a:t>
            </a:r>
          </a:p>
          <a:p>
            <a:pPr algn="ctr"/>
            <a:endParaRPr lang="pl-PL" sz="2300" dirty="0">
              <a:solidFill>
                <a:srgbClr val="6F90A7"/>
              </a:solidFill>
            </a:endParaRPr>
          </a:p>
          <a:p>
            <a:pPr algn="ctr"/>
            <a:endParaRPr lang="pl-PL" sz="2300" dirty="0">
              <a:solidFill>
                <a:srgbClr val="6F90A7"/>
              </a:solidFill>
            </a:endParaRPr>
          </a:p>
          <a:p>
            <a:pPr marL="0" indent="0">
              <a:buNone/>
            </a:pPr>
            <a:endParaRPr lang="en-GB" sz="2300" dirty="0">
              <a:solidFill>
                <a:srgbClr val="6F90A7"/>
              </a:solidFill>
            </a:endParaRPr>
          </a:p>
        </p:txBody>
      </p:sp>
      <p:sp>
        <p:nvSpPr>
          <p:cNvPr id="17" name="Symbol zastępczy zawartości 2">
            <a:extLst>
              <a:ext uri="{FF2B5EF4-FFF2-40B4-BE49-F238E27FC236}">
                <a16:creationId xmlns:a16="http://schemas.microsoft.com/office/drawing/2014/main" id="{046DFAE4-725C-B94F-8CFA-381F1DAF552F}"/>
              </a:ext>
            </a:extLst>
          </p:cNvPr>
          <p:cNvSpPr txBox="1">
            <a:spLocks/>
          </p:cNvSpPr>
          <p:nvPr/>
        </p:nvSpPr>
        <p:spPr>
          <a:xfrm>
            <a:off x="6537034" y="3868085"/>
            <a:ext cx="2638497" cy="19142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sz="2300" dirty="0">
                <a:solidFill>
                  <a:srgbClr val="6F90A7"/>
                </a:solidFill>
              </a:rPr>
              <a:t>Japan Airlines- 80% obłożenia</a:t>
            </a:r>
          </a:p>
          <a:p>
            <a:r>
              <a:rPr lang="pl-PL" sz="2300" dirty="0">
                <a:solidFill>
                  <a:srgbClr val="6F90A7"/>
                </a:solidFill>
              </a:rPr>
              <a:t>projekt </a:t>
            </a:r>
            <a:r>
              <a:rPr lang="pl-PL" sz="2300" dirty="0" err="1">
                <a:solidFill>
                  <a:srgbClr val="6F90A7"/>
                </a:solidFill>
              </a:rPr>
              <a:t>Skyways</a:t>
            </a:r>
            <a:r>
              <a:rPr lang="pl-PL" sz="2300" dirty="0">
                <a:solidFill>
                  <a:srgbClr val="6F90A7"/>
                </a:solidFill>
              </a:rPr>
              <a:t> </a:t>
            </a:r>
          </a:p>
          <a:p>
            <a:r>
              <a:rPr lang="pl-PL" sz="2300" dirty="0" err="1">
                <a:solidFill>
                  <a:srgbClr val="6F90A7"/>
                </a:solidFill>
              </a:rPr>
              <a:t>Volocopter</a:t>
            </a:r>
            <a:endParaRPr lang="pl-PL" sz="2300" dirty="0">
              <a:solidFill>
                <a:srgbClr val="6F90A7"/>
              </a:solidFill>
            </a:endParaRPr>
          </a:p>
          <a:p>
            <a:endParaRPr lang="pl-PL" sz="2300" dirty="0">
              <a:solidFill>
                <a:srgbClr val="6F90A7"/>
              </a:solidFill>
            </a:endParaRPr>
          </a:p>
          <a:p>
            <a:endParaRPr lang="pl-PL" sz="2300" dirty="0">
              <a:solidFill>
                <a:srgbClr val="6F90A7"/>
              </a:solidFill>
            </a:endParaRPr>
          </a:p>
          <a:p>
            <a:pPr marL="0" indent="0">
              <a:buNone/>
            </a:pPr>
            <a:endParaRPr lang="en-GB" sz="2300" dirty="0">
              <a:solidFill>
                <a:srgbClr val="6F90A7"/>
              </a:solidFill>
            </a:endParaRPr>
          </a:p>
        </p:txBody>
      </p:sp>
      <p:pic>
        <p:nvPicPr>
          <p:cNvPr id="19" name="Obraz 18">
            <a:extLst>
              <a:ext uri="{FF2B5EF4-FFF2-40B4-BE49-F238E27FC236}">
                <a16:creationId xmlns:a16="http://schemas.microsoft.com/office/drawing/2014/main" id="{7E0592F3-698D-A44C-8957-25E4BB4B9C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24735" y="2169367"/>
            <a:ext cx="1428520" cy="1428520"/>
          </a:xfrm>
          <a:prstGeom prst="rect">
            <a:avLst/>
          </a:prstGeom>
        </p:spPr>
      </p:pic>
      <p:sp>
        <p:nvSpPr>
          <p:cNvPr id="20" name="Symbol zastępczy zawartości 2">
            <a:extLst>
              <a:ext uri="{FF2B5EF4-FFF2-40B4-BE49-F238E27FC236}">
                <a16:creationId xmlns:a16="http://schemas.microsoft.com/office/drawing/2014/main" id="{54764043-88FE-6A4F-8554-4837DEF28878}"/>
              </a:ext>
            </a:extLst>
          </p:cNvPr>
          <p:cNvSpPr txBox="1">
            <a:spLocks/>
          </p:cNvSpPr>
          <p:nvPr/>
        </p:nvSpPr>
        <p:spPr>
          <a:xfrm>
            <a:off x="9359262" y="3831855"/>
            <a:ext cx="2559465" cy="19142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sz="2300" dirty="0">
                <a:solidFill>
                  <a:srgbClr val="6F90A7"/>
                </a:solidFill>
              </a:rPr>
              <a:t>bezpieczeństwo trakcji  </a:t>
            </a:r>
          </a:p>
          <a:p>
            <a:r>
              <a:rPr lang="pl-PL" sz="2300" dirty="0">
                <a:solidFill>
                  <a:srgbClr val="6F90A7"/>
                </a:solidFill>
              </a:rPr>
              <a:t>Japan Railway</a:t>
            </a:r>
          </a:p>
          <a:p>
            <a:r>
              <a:rPr lang="pl-PL" sz="2300" dirty="0" err="1">
                <a:solidFill>
                  <a:srgbClr val="6F90A7"/>
                </a:solidFill>
              </a:rPr>
              <a:t>Norikae</a:t>
            </a:r>
            <a:r>
              <a:rPr lang="pl-PL" sz="2300" dirty="0">
                <a:solidFill>
                  <a:srgbClr val="6F90A7"/>
                </a:solidFill>
              </a:rPr>
              <a:t> </a:t>
            </a:r>
            <a:r>
              <a:rPr lang="pl-PL" sz="2300" dirty="0" err="1">
                <a:solidFill>
                  <a:srgbClr val="6F90A7"/>
                </a:solidFill>
              </a:rPr>
              <a:t>Annaiod</a:t>
            </a:r>
            <a:r>
              <a:rPr lang="pl-PL" sz="2300" dirty="0">
                <a:solidFill>
                  <a:srgbClr val="6F90A7"/>
                </a:solidFill>
              </a:rPr>
              <a:t> &amp; Fujitsu </a:t>
            </a:r>
          </a:p>
          <a:p>
            <a:endParaRPr lang="pl-PL" sz="2300" dirty="0">
              <a:solidFill>
                <a:srgbClr val="6F90A7"/>
              </a:solidFill>
            </a:endParaRPr>
          </a:p>
          <a:p>
            <a:pPr marL="0" indent="0">
              <a:buNone/>
            </a:pPr>
            <a:endParaRPr lang="en-GB" sz="2300" dirty="0">
              <a:solidFill>
                <a:srgbClr val="6F90A7"/>
              </a:solidFill>
            </a:endParaRPr>
          </a:p>
        </p:txBody>
      </p:sp>
      <p:pic>
        <p:nvPicPr>
          <p:cNvPr id="22" name="Obraz 21">
            <a:extLst>
              <a:ext uri="{FF2B5EF4-FFF2-40B4-BE49-F238E27FC236}">
                <a16:creationId xmlns:a16="http://schemas.microsoft.com/office/drawing/2014/main" id="{FEFFEEAE-65FF-F44D-9F45-A153BCB5D0E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03349" y="2175641"/>
            <a:ext cx="1428520" cy="1428520"/>
          </a:xfrm>
          <a:prstGeom prst="rect">
            <a:avLst/>
          </a:prstGeom>
        </p:spPr>
      </p:pic>
    </p:spTree>
    <p:extLst>
      <p:ext uri="{BB962C8B-B14F-4D97-AF65-F5344CB8AC3E}">
        <p14:creationId xmlns:p14="http://schemas.microsoft.com/office/powerpoint/2010/main" val="1454692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a:extLst>
              <a:ext uri="{FF2B5EF4-FFF2-40B4-BE49-F238E27FC236}">
                <a16:creationId xmlns:a16="http://schemas.microsoft.com/office/drawing/2014/main" id="{856B53E8-1CBF-487E-81FA-5A76CDD6545A}"/>
              </a:ext>
            </a:extLst>
          </p:cNvPr>
          <p:cNvSpPr txBox="1"/>
          <p:nvPr/>
        </p:nvSpPr>
        <p:spPr>
          <a:xfrm>
            <a:off x="1480994" y="841653"/>
            <a:ext cx="5511648" cy="584775"/>
          </a:xfrm>
          <a:prstGeom prst="rect">
            <a:avLst/>
          </a:prstGeom>
          <a:noFill/>
        </p:spPr>
        <p:txBody>
          <a:bodyPr wrap="square" rtlCol="0">
            <a:spAutoFit/>
          </a:bodyPr>
          <a:lstStyle/>
          <a:p>
            <a:r>
              <a:rPr lang="pl-PL" sz="3200" dirty="0">
                <a:solidFill>
                  <a:srgbClr val="6F90A7"/>
                </a:solidFill>
                <a:latin typeface="Lato light"/>
              </a:rPr>
              <a:t>CASE NR 1 - KOREA</a:t>
            </a:r>
          </a:p>
        </p:txBody>
      </p:sp>
      <p:sp>
        <p:nvSpPr>
          <p:cNvPr id="8" name="Prostokąt 7">
            <a:extLst>
              <a:ext uri="{FF2B5EF4-FFF2-40B4-BE49-F238E27FC236}">
                <a16:creationId xmlns:a16="http://schemas.microsoft.com/office/drawing/2014/main" id="{498C86F4-F712-4740-9849-687412CA4EAA}"/>
              </a:ext>
            </a:extLst>
          </p:cNvPr>
          <p:cNvSpPr/>
          <p:nvPr/>
        </p:nvSpPr>
        <p:spPr>
          <a:xfrm>
            <a:off x="590349" y="1544260"/>
            <a:ext cx="4807151" cy="5174592"/>
          </a:xfrm>
          <a:prstGeom prst="rect">
            <a:avLst/>
          </a:prstGeom>
          <a:noFill/>
          <a:ln w="28575">
            <a:solidFill>
              <a:srgbClr val="6F90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ole tekstowe 9">
            <a:extLst>
              <a:ext uri="{FF2B5EF4-FFF2-40B4-BE49-F238E27FC236}">
                <a16:creationId xmlns:a16="http://schemas.microsoft.com/office/drawing/2014/main" id="{408D0E79-DA7F-4309-8EFA-319E6BAF4E7D}"/>
              </a:ext>
            </a:extLst>
          </p:cNvPr>
          <p:cNvSpPr txBox="1"/>
          <p:nvPr/>
        </p:nvSpPr>
        <p:spPr>
          <a:xfrm>
            <a:off x="6778000" y="841653"/>
            <a:ext cx="5511648" cy="584775"/>
          </a:xfrm>
          <a:prstGeom prst="rect">
            <a:avLst/>
          </a:prstGeom>
          <a:noFill/>
        </p:spPr>
        <p:txBody>
          <a:bodyPr wrap="square" rtlCol="0">
            <a:spAutoFit/>
          </a:bodyPr>
          <a:lstStyle/>
          <a:p>
            <a:r>
              <a:rPr lang="pl-PL" sz="3200" dirty="0">
                <a:solidFill>
                  <a:srgbClr val="6F90A7"/>
                </a:solidFill>
                <a:latin typeface="Lato light"/>
              </a:rPr>
              <a:t>CASE NR 2 - SINGAPUR</a:t>
            </a:r>
          </a:p>
        </p:txBody>
      </p:sp>
      <p:sp>
        <p:nvSpPr>
          <p:cNvPr id="13" name="pole tekstowe 12">
            <a:extLst>
              <a:ext uri="{FF2B5EF4-FFF2-40B4-BE49-F238E27FC236}">
                <a16:creationId xmlns:a16="http://schemas.microsoft.com/office/drawing/2014/main" id="{67E0EF9C-120B-46FA-B12F-2CE753A7CA8E}"/>
              </a:ext>
            </a:extLst>
          </p:cNvPr>
          <p:cNvSpPr txBox="1"/>
          <p:nvPr/>
        </p:nvSpPr>
        <p:spPr>
          <a:xfrm>
            <a:off x="1094839" y="1894996"/>
            <a:ext cx="4128052" cy="5816977"/>
          </a:xfrm>
          <a:prstGeom prst="rect">
            <a:avLst/>
          </a:prstGeom>
          <a:noFill/>
        </p:spPr>
        <p:txBody>
          <a:bodyPr wrap="square" rtlCol="0">
            <a:spAutoFit/>
          </a:bodyPr>
          <a:lstStyle/>
          <a:p>
            <a:pPr marL="285750" indent="-285750">
              <a:buFont typeface="Arial" panose="020B0604020202020204" pitchFamily="34" charset="0"/>
              <a:buChar char="•"/>
            </a:pPr>
            <a:r>
              <a:rPr lang="pl-PL" sz="2500" dirty="0">
                <a:solidFill>
                  <a:srgbClr val="6F90A7"/>
                </a:solidFill>
              </a:rPr>
              <a:t>K-CITY</a:t>
            </a:r>
          </a:p>
          <a:p>
            <a:pPr marL="285750" indent="-285750">
              <a:buFont typeface="Arial" panose="020B0604020202020204" pitchFamily="34" charset="0"/>
              <a:buChar char="•"/>
            </a:pPr>
            <a:r>
              <a:rPr lang="pl-PL" sz="2500" dirty="0">
                <a:solidFill>
                  <a:srgbClr val="6F90A7"/>
                </a:solidFill>
              </a:rPr>
              <a:t>10 mln $ - 36 000 m2</a:t>
            </a:r>
          </a:p>
          <a:p>
            <a:pPr marL="285750" indent="-285750">
              <a:buFont typeface="Arial" panose="020B0604020202020204" pitchFamily="34" charset="0"/>
              <a:buChar char="•"/>
            </a:pPr>
            <a:r>
              <a:rPr lang="pl-PL" sz="2500" dirty="0">
                <a:solidFill>
                  <a:srgbClr val="6F90A7"/>
                </a:solidFill>
              </a:rPr>
              <a:t>35 opcji warunków pogodowych </a:t>
            </a:r>
          </a:p>
          <a:p>
            <a:pPr marL="285750" indent="-285750">
              <a:buFont typeface="Arial" panose="020B0604020202020204" pitchFamily="34" charset="0"/>
              <a:buChar char="•"/>
            </a:pPr>
            <a:r>
              <a:rPr lang="pl-PL" sz="2500" dirty="0">
                <a:solidFill>
                  <a:srgbClr val="6F90A7"/>
                </a:solidFill>
              </a:rPr>
              <a:t>5G</a:t>
            </a:r>
          </a:p>
          <a:p>
            <a:pPr marL="285750" indent="-285750">
              <a:buFont typeface="Arial" panose="020B0604020202020204" pitchFamily="34" charset="0"/>
              <a:buChar char="•"/>
            </a:pPr>
            <a:r>
              <a:rPr lang="pl-PL" sz="2500" dirty="0">
                <a:solidFill>
                  <a:srgbClr val="6F90A7"/>
                </a:solidFill>
              </a:rPr>
              <a:t>Komunikacja </a:t>
            </a:r>
          </a:p>
          <a:p>
            <a:pPr marL="800100" lvl="1" indent="-342900">
              <a:buFont typeface="Courier New" panose="02070309020205020404" pitchFamily="49" charset="0"/>
              <a:buChar char="o"/>
            </a:pPr>
            <a:r>
              <a:rPr lang="pl-PL" sz="2500" dirty="0" err="1">
                <a:solidFill>
                  <a:srgbClr val="6F90A7"/>
                </a:solidFill>
              </a:rPr>
              <a:t>vehicle</a:t>
            </a:r>
            <a:r>
              <a:rPr lang="pl-PL" sz="2500" dirty="0">
                <a:solidFill>
                  <a:srgbClr val="6F90A7"/>
                </a:solidFill>
              </a:rPr>
              <a:t>-to-</a:t>
            </a:r>
            <a:r>
              <a:rPr lang="pl-PL" sz="2500" dirty="0" err="1">
                <a:solidFill>
                  <a:srgbClr val="6F90A7"/>
                </a:solidFill>
              </a:rPr>
              <a:t>infrastructure</a:t>
            </a:r>
            <a:r>
              <a:rPr lang="pl-PL" sz="2500" dirty="0">
                <a:solidFill>
                  <a:srgbClr val="6F90A7"/>
                </a:solidFill>
              </a:rPr>
              <a:t>, V2I</a:t>
            </a:r>
          </a:p>
          <a:p>
            <a:pPr marL="800100" lvl="1" indent="-342900">
              <a:buFont typeface="Courier New" panose="02070309020205020404" pitchFamily="49" charset="0"/>
              <a:buChar char="o"/>
            </a:pPr>
            <a:r>
              <a:rPr lang="pl-PL" sz="2500" dirty="0" err="1">
                <a:solidFill>
                  <a:srgbClr val="6F90A7"/>
                </a:solidFill>
              </a:rPr>
              <a:t>vehicle</a:t>
            </a:r>
            <a:r>
              <a:rPr lang="pl-PL" sz="2500" dirty="0">
                <a:solidFill>
                  <a:srgbClr val="6F90A7"/>
                </a:solidFill>
              </a:rPr>
              <a:t>-to-</a:t>
            </a:r>
            <a:r>
              <a:rPr lang="pl-PL" sz="2500" dirty="0" err="1">
                <a:solidFill>
                  <a:srgbClr val="6F90A7"/>
                </a:solidFill>
              </a:rPr>
              <a:t>vehicle</a:t>
            </a:r>
            <a:r>
              <a:rPr lang="pl-PL" sz="2500" dirty="0">
                <a:solidFill>
                  <a:srgbClr val="6F90A7"/>
                </a:solidFill>
              </a:rPr>
              <a:t>, V2V</a:t>
            </a:r>
          </a:p>
          <a:p>
            <a:pPr marL="800100" lvl="1" indent="-342900">
              <a:buFont typeface="Courier New" panose="02070309020205020404" pitchFamily="49" charset="0"/>
              <a:buChar char="o"/>
            </a:pPr>
            <a:r>
              <a:rPr lang="pl-PL" sz="2500" dirty="0" err="1">
                <a:solidFill>
                  <a:srgbClr val="6F90A7"/>
                </a:solidFill>
              </a:rPr>
              <a:t>infrastructure</a:t>
            </a:r>
            <a:r>
              <a:rPr lang="pl-PL" sz="2500" dirty="0">
                <a:solidFill>
                  <a:srgbClr val="6F90A7"/>
                </a:solidFill>
              </a:rPr>
              <a:t>-to-</a:t>
            </a:r>
            <a:r>
              <a:rPr lang="pl-PL" sz="2500" dirty="0" err="1">
                <a:solidFill>
                  <a:srgbClr val="6F90A7"/>
                </a:solidFill>
              </a:rPr>
              <a:t>vehicle</a:t>
            </a:r>
            <a:r>
              <a:rPr lang="pl-PL" sz="2500" dirty="0">
                <a:solidFill>
                  <a:srgbClr val="6F90A7"/>
                </a:solidFill>
              </a:rPr>
              <a:t>, I2V</a:t>
            </a:r>
          </a:p>
          <a:p>
            <a:pPr marL="285750" indent="-285750">
              <a:buFont typeface="Arial" panose="020B0604020202020204" pitchFamily="34" charset="0"/>
              <a:buChar char="•"/>
            </a:pPr>
            <a:endParaRPr lang="pl-PL" sz="2500" dirty="0">
              <a:solidFill>
                <a:srgbClr val="6F90A7"/>
              </a:solidFill>
            </a:endParaRPr>
          </a:p>
          <a:p>
            <a:pPr marL="285750" indent="-285750">
              <a:buFont typeface="Arial" panose="020B0604020202020204" pitchFamily="34" charset="0"/>
              <a:buChar char="•"/>
            </a:pPr>
            <a:endParaRPr lang="pl-PL" dirty="0">
              <a:solidFill>
                <a:srgbClr val="6F90A7"/>
              </a:solidFill>
            </a:endParaRPr>
          </a:p>
          <a:p>
            <a:pPr marL="285750" indent="-285750">
              <a:buFont typeface="Arial" panose="020B0604020202020204" pitchFamily="34" charset="0"/>
              <a:buChar char="•"/>
            </a:pPr>
            <a:endParaRPr lang="pl-PL" dirty="0">
              <a:solidFill>
                <a:srgbClr val="6F90A7"/>
              </a:solidFill>
            </a:endParaRPr>
          </a:p>
          <a:p>
            <a:endParaRPr lang="pl-PL" dirty="0">
              <a:solidFill>
                <a:srgbClr val="6F90A7"/>
              </a:solidFill>
            </a:endParaRPr>
          </a:p>
          <a:p>
            <a:endParaRPr lang="en-GB" dirty="0">
              <a:solidFill>
                <a:srgbClr val="6F90A7"/>
              </a:solidFill>
            </a:endParaRPr>
          </a:p>
        </p:txBody>
      </p:sp>
      <p:pic>
        <p:nvPicPr>
          <p:cNvPr id="9" name="Obraz 8">
            <a:extLst>
              <a:ext uri="{FF2B5EF4-FFF2-40B4-BE49-F238E27FC236}">
                <a16:creationId xmlns:a16="http://schemas.microsoft.com/office/drawing/2014/main" id="{E15D0976-6B6A-4698-A928-44B267467FF8}"/>
              </a:ext>
            </a:extLst>
          </p:cNvPr>
          <p:cNvPicPr>
            <a:picLocks noChangeAspect="1"/>
          </p:cNvPicPr>
          <p:nvPr/>
        </p:nvPicPr>
        <p:blipFill>
          <a:blip r:embed="rId2"/>
          <a:stretch>
            <a:fillRect/>
          </a:stretch>
        </p:blipFill>
        <p:spPr>
          <a:xfrm>
            <a:off x="128346" y="228429"/>
            <a:ext cx="1352648" cy="847263"/>
          </a:xfrm>
          <a:prstGeom prst="rect">
            <a:avLst/>
          </a:prstGeom>
        </p:spPr>
      </p:pic>
      <p:sp>
        <p:nvSpPr>
          <p:cNvPr id="15" name="Prostokąt 14">
            <a:extLst>
              <a:ext uri="{FF2B5EF4-FFF2-40B4-BE49-F238E27FC236}">
                <a16:creationId xmlns:a16="http://schemas.microsoft.com/office/drawing/2014/main" id="{FA9B9391-1D53-4960-9D63-F07951FDC9C7}"/>
              </a:ext>
            </a:extLst>
          </p:cNvPr>
          <p:cNvSpPr/>
          <p:nvPr/>
        </p:nvSpPr>
        <p:spPr>
          <a:xfrm>
            <a:off x="6343449" y="1544260"/>
            <a:ext cx="4807151" cy="5174592"/>
          </a:xfrm>
          <a:prstGeom prst="rect">
            <a:avLst/>
          </a:prstGeom>
          <a:noFill/>
          <a:ln w="28575">
            <a:solidFill>
              <a:srgbClr val="6F90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pole tekstowe 18">
            <a:extLst>
              <a:ext uri="{FF2B5EF4-FFF2-40B4-BE49-F238E27FC236}">
                <a16:creationId xmlns:a16="http://schemas.microsoft.com/office/drawing/2014/main" id="{2C3E85D2-1174-4C24-9DFA-8B24A6DDE556}"/>
              </a:ext>
            </a:extLst>
          </p:cNvPr>
          <p:cNvSpPr txBox="1"/>
          <p:nvPr/>
        </p:nvSpPr>
        <p:spPr>
          <a:xfrm>
            <a:off x="6778000" y="1769030"/>
            <a:ext cx="4128052" cy="1477328"/>
          </a:xfrm>
          <a:prstGeom prst="rect">
            <a:avLst/>
          </a:prstGeom>
          <a:noFill/>
        </p:spPr>
        <p:txBody>
          <a:bodyPr wrap="square" rtlCol="0">
            <a:spAutoFit/>
          </a:bodyPr>
          <a:lstStyle/>
          <a:p>
            <a:pPr marL="285750" indent="-285750">
              <a:buFont typeface="Arial" panose="020B0604020202020204" pitchFamily="34" charset="0"/>
              <a:buChar char="•"/>
            </a:pPr>
            <a:endParaRPr lang="pl-PL" dirty="0">
              <a:solidFill>
                <a:srgbClr val="6F90A7"/>
              </a:solidFill>
            </a:endParaRPr>
          </a:p>
          <a:p>
            <a:pPr marL="285750" indent="-285750">
              <a:buFont typeface="Arial" panose="020B0604020202020204" pitchFamily="34" charset="0"/>
              <a:buChar char="•"/>
            </a:pPr>
            <a:endParaRPr lang="pl-PL" dirty="0">
              <a:solidFill>
                <a:srgbClr val="6F90A7"/>
              </a:solidFill>
            </a:endParaRPr>
          </a:p>
          <a:p>
            <a:pPr marL="285750" indent="-285750">
              <a:buFont typeface="Arial" panose="020B0604020202020204" pitchFamily="34" charset="0"/>
              <a:buChar char="•"/>
            </a:pPr>
            <a:endParaRPr lang="pl-PL" dirty="0">
              <a:solidFill>
                <a:srgbClr val="6F90A7"/>
              </a:solidFill>
            </a:endParaRPr>
          </a:p>
          <a:p>
            <a:endParaRPr lang="pl-PL" dirty="0">
              <a:solidFill>
                <a:srgbClr val="6F90A7"/>
              </a:solidFill>
            </a:endParaRPr>
          </a:p>
          <a:p>
            <a:endParaRPr lang="en-GB" dirty="0">
              <a:solidFill>
                <a:srgbClr val="6F90A7"/>
              </a:solidFill>
            </a:endParaRPr>
          </a:p>
        </p:txBody>
      </p:sp>
      <p:sp>
        <p:nvSpPr>
          <p:cNvPr id="11" name="Symbol zastępczy zawartości 2">
            <a:extLst>
              <a:ext uri="{FF2B5EF4-FFF2-40B4-BE49-F238E27FC236}">
                <a16:creationId xmlns:a16="http://schemas.microsoft.com/office/drawing/2014/main" id="{8F80E6DE-BBEC-1B43-B26E-3D95BCF9F66C}"/>
              </a:ext>
            </a:extLst>
          </p:cNvPr>
          <p:cNvSpPr txBox="1">
            <a:spLocks/>
          </p:cNvSpPr>
          <p:nvPr/>
        </p:nvSpPr>
        <p:spPr>
          <a:xfrm>
            <a:off x="6767096" y="1894996"/>
            <a:ext cx="3959856" cy="42473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sz="2500" dirty="0">
                <a:solidFill>
                  <a:srgbClr val="6F90A7"/>
                </a:solidFill>
              </a:rPr>
              <a:t>2014 inicjatywa AV</a:t>
            </a:r>
          </a:p>
          <a:p>
            <a:r>
              <a:rPr lang="pl-PL" sz="2500" dirty="0">
                <a:solidFill>
                  <a:srgbClr val="6F90A7"/>
                </a:solidFill>
              </a:rPr>
              <a:t>2014 Strategia Smart </a:t>
            </a:r>
            <a:r>
              <a:rPr lang="pl-PL" sz="2500" dirty="0" err="1">
                <a:solidFill>
                  <a:srgbClr val="6F90A7"/>
                </a:solidFill>
              </a:rPr>
              <a:t>Mobility</a:t>
            </a:r>
            <a:endParaRPr lang="pl-PL" sz="2500" dirty="0">
              <a:solidFill>
                <a:srgbClr val="6F90A7"/>
              </a:solidFill>
            </a:endParaRPr>
          </a:p>
          <a:p>
            <a:r>
              <a:rPr lang="pl-PL" sz="2500" dirty="0">
                <a:solidFill>
                  <a:srgbClr val="6F90A7"/>
                </a:solidFill>
              </a:rPr>
              <a:t>MIT-</a:t>
            </a:r>
            <a:r>
              <a:rPr lang="pl-PL" sz="2500" dirty="0" err="1">
                <a:solidFill>
                  <a:srgbClr val="6F90A7"/>
                </a:solidFill>
              </a:rPr>
              <a:t>Singapure</a:t>
            </a:r>
            <a:endParaRPr lang="pl-PL" sz="2500" dirty="0">
              <a:solidFill>
                <a:srgbClr val="6F90A7"/>
              </a:solidFill>
            </a:endParaRPr>
          </a:p>
          <a:p>
            <a:r>
              <a:rPr lang="pl-PL" sz="2500" dirty="0">
                <a:solidFill>
                  <a:srgbClr val="6F90A7"/>
                </a:solidFill>
              </a:rPr>
              <a:t>2017 zmiana prawa drogowego</a:t>
            </a:r>
          </a:p>
          <a:p>
            <a:r>
              <a:rPr lang="pl-PL" sz="2500" dirty="0">
                <a:solidFill>
                  <a:srgbClr val="6F90A7"/>
                </a:solidFill>
              </a:rPr>
              <a:t>Grab – wycena na poziomie 14 mld dolarów</a:t>
            </a:r>
          </a:p>
          <a:p>
            <a:endParaRPr lang="pl-PL" sz="2500" dirty="0">
              <a:solidFill>
                <a:srgbClr val="6F90A7"/>
              </a:solidFill>
            </a:endParaRPr>
          </a:p>
          <a:p>
            <a:endParaRPr lang="pl-PL" sz="2500" dirty="0">
              <a:solidFill>
                <a:srgbClr val="6F90A7"/>
              </a:solidFill>
            </a:endParaRPr>
          </a:p>
          <a:p>
            <a:pPr marL="0" indent="0">
              <a:buNone/>
            </a:pPr>
            <a:endParaRPr lang="en-GB" sz="2500" dirty="0">
              <a:solidFill>
                <a:srgbClr val="6F90A7"/>
              </a:solidFill>
            </a:endParaRPr>
          </a:p>
        </p:txBody>
      </p:sp>
    </p:spTree>
    <p:extLst>
      <p:ext uri="{BB962C8B-B14F-4D97-AF65-F5344CB8AC3E}">
        <p14:creationId xmlns:p14="http://schemas.microsoft.com/office/powerpoint/2010/main" val="2130534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A8AA62AF-4AB5-47BA-9A59-C1A6E134DD45}"/>
              </a:ext>
            </a:extLst>
          </p:cNvPr>
          <p:cNvSpPr>
            <a:spLocks noGrp="1"/>
          </p:cNvSpPr>
          <p:nvPr>
            <p:ph idx="1"/>
          </p:nvPr>
        </p:nvSpPr>
        <p:spPr>
          <a:xfrm>
            <a:off x="1032993" y="3066446"/>
            <a:ext cx="10371884" cy="3449960"/>
          </a:xfrm>
        </p:spPr>
        <p:txBody>
          <a:bodyPr>
            <a:normAutofit/>
          </a:bodyPr>
          <a:lstStyle/>
          <a:p>
            <a:r>
              <a:rPr lang="pl-PL" sz="2600" dirty="0">
                <a:solidFill>
                  <a:srgbClr val="6F90A7"/>
                </a:solidFill>
              </a:rPr>
              <a:t>Proaktywna postawa państwa, które nie tylko inwestuje środki publiczne, ale także podejmuje działania celowe – transport jako dobro publiczne.</a:t>
            </a:r>
          </a:p>
          <a:p>
            <a:r>
              <a:rPr lang="pl-PL" sz="2600" dirty="0">
                <a:solidFill>
                  <a:srgbClr val="6F90A7"/>
                </a:solidFill>
              </a:rPr>
              <a:t>Ustanawianie dedykowanych stref testowych dla poszczególnych usług opartych o ruch autonomiczny, umiejscowionych w realnej tkance miejskiej lub wiejskiej.</a:t>
            </a:r>
          </a:p>
          <a:p>
            <a:r>
              <a:rPr lang="pl-PL" sz="2600" dirty="0">
                <a:solidFill>
                  <a:srgbClr val="6F90A7"/>
                </a:solidFill>
              </a:rPr>
              <a:t>Tworzenie prawa oraz regulacji sprzyjających rozwojowi nie tylko samej technologii AI, ale także modeli biznesowych opartych o jej działanie.</a:t>
            </a:r>
          </a:p>
          <a:p>
            <a:endParaRPr lang="pl-PL" sz="2600" dirty="0">
              <a:solidFill>
                <a:srgbClr val="6F90A7"/>
              </a:solidFill>
            </a:endParaRPr>
          </a:p>
        </p:txBody>
      </p:sp>
      <p:sp>
        <p:nvSpPr>
          <p:cNvPr id="6" name="pole tekstowe 5">
            <a:extLst>
              <a:ext uri="{FF2B5EF4-FFF2-40B4-BE49-F238E27FC236}">
                <a16:creationId xmlns:a16="http://schemas.microsoft.com/office/drawing/2014/main" id="{856B53E8-1CBF-487E-81FA-5A76CDD6545A}"/>
              </a:ext>
            </a:extLst>
          </p:cNvPr>
          <p:cNvSpPr txBox="1"/>
          <p:nvPr/>
        </p:nvSpPr>
        <p:spPr>
          <a:xfrm>
            <a:off x="1180700" y="1717126"/>
            <a:ext cx="4782778" cy="707886"/>
          </a:xfrm>
          <a:prstGeom prst="rect">
            <a:avLst/>
          </a:prstGeom>
          <a:noFill/>
        </p:spPr>
        <p:txBody>
          <a:bodyPr wrap="square" rtlCol="0">
            <a:spAutoFit/>
          </a:bodyPr>
          <a:lstStyle/>
          <a:p>
            <a:r>
              <a:rPr lang="pl-PL" sz="4000" dirty="0">
                <a:solidFill>
                  <a:srgbClr val="6F90A7"/>
                </a:solidFill>
                <a:latin typeface="Lato light"/>
              </a:rPr>
              <a:t>REKOMENDACJE:</a:t>
            </a:r>
          </a:p>
        </p:txBody>
      </p:sp>
      <p:sp>
        <p:nvSpPr>
          <p:cNvPr id="7" name="Prostokąt 6">
            <a:extLst>
              <a:ext uri="{FF2B5EF4-FFF2-40B4-BE49-F238E27FC236}">
                <a16:creationId xmlns:a16="http://schemas.microsoft.com/office/drawing/2014/main" id="{4818BC31-CE61-4D50-99D0-A4316389A665}"/>
              </a:ext>
            </a:extLst>
          </p:cNvPr>
          <p:cNvSpPr/>
          <p:nvPr/>
        </p:nvSpPr>
        <p:spPr>
          <a:xfrm>
            <a:off x="842770" y="2530507"/>
            <a:ext cx="10752330" cy="3985899"/>
          </a:xfrm>
          <a:prstGeom prst="rect">
            <a:avLst/>
          </a:prstGeom>
          <a:noFill/>
          <a:ln w="28575">
            <a:solidFill>
              <a:srgbClr val="6F90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Obraz 8">
            <a:extLst>
              <a:ext uri="{FF2B5EF4-FFF2-40B4-BE49-F238E27FC236}">
                <a16:creationId xmlns:a16="http://schemas.microsoft.com/office/drawing/2014/main" id="{85EEBCFA-E557-43B7-98C2-9E19CA8FF7DC}"/>
              </a:ext>
            </a:extLst>
          </p:cNvPr>
          <p:cNvPicPr>
            <a:picLocks noChangeAspect="1"/>
          </p:cNvPicPr>
          <p:nvPr/>
        </p:nvPicPr>
        <p:blipFill>
          <a:blip r:embed="rId2"/>
          <a:stretch>
            <a:fillRect/>
          </a:stretch>
        </p:blipFill>
        <p:spPr>
          <a:xfrm>
            <a:off x="128346" y="228429"/>
            <a:ext cx="1352648" cy="847263"/>
          </a:xfrm>
          <a:prstGeom prst="rect">
            <a:avLst/>
          </a:prstGeom>
        </p:spPr>
      </p:pic>
    </p:spTree>
    <p:extLst>
      <p:ext uri="{BB962C8B-B14F-4D97-AF65-F5344CB8AC3E}">
        <p14:creationId xmlns:p14="http://schemas.microsoft.com/office/powerpoint/2010/main" val="3226488260"/>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341</TotalTime>
  <Words>835</Words>
  <Application>Microsoft Macintosh PowerPoint</Application>
  <PresentationFormat>Panoramiczny</PresentationFormat>
  <Paragraphs>114</Paragraphs>
  <Slides>9</Slides>
  <Notes>4</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9</vt:i4>
      </vt:variant>
    </vt:vector>
  </HeadingPairs>
  <TitlesOfParts>
    <vt:vector size="16" baseType="lpstr">
      <vt:lpstr>Arial</vt:lpstr>
      <vt:lpstr>Calibri</vt:lpstr>
      <vt:lpstr>Calibri Light</vt:lpstr>
      <vt:lpstr>Courier New</vt:lpstr>
      <vt:lpstr>Lato light</vt:lpstr>
      <vt:lpstr>Wingdings</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Barbara Sztokfisz</dc:creator>
  <cp:lastModifiedBy>Robert Siudak</cp:lastModifiedBy>
  <cp:revision>32</cp:revision>
  <dcterms:created xsi:type="dcterms:W3CDTF">2019-05-22T07:50:10Z</dcterms:created>
  <dcterms:modified xsi:type="dcterms:W3CDTF">2020-03-02T17:14:59Z</dcterms:modified>
</cp:coreProperties>
</file>