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1014" r:id="rId5"/>
    <p:sldId id="379" r:id="rId6"/>
    <p:sldId id="1018" r:id="rId7"/>
    <p:sldId id="1020" r:id="rId8"/>
    <p:sldId id="1022" r:id="rId9"/>
    <p:sldId id="1023" r:id="rId10"/>
    <p:sldId id="1021" r:id="rId11"/>
    <p:sldId id="1026" r:id="rId12"/>
    <p:sldId id="1024" r:id="rId13"/>
    <p:sldId id="1025" r:id="rId14"/>
    <p:sldId id="385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A5586"/>
    <a:srgbClr val="E8EFF9"/>
    <a:srgbClr val="CDF5FF"/>
    <a:srgbClr val="3399FF"/>
    <a:srgbClr val="89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4" autoAdjust="0"/>
    <p:restoredTop sz="86411" autoAdjust="0"/>
  </p:normalViewPr>
  <p:slideViewPr>
    <p:cSldViewPr snapToGrid="0" showGuides="1">
      <p:cViewPr varScale="1">
        <p:scale>
          <a:sx n="124" d="100"/>
          <a:sy n="124" d="100"/>
        </p:scale>
        <p:origin x="44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5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92547-BAF5-5E4C-B186-CE7713717547}" type="datetimeFigureOut">
              <a:rPr lang="en-US" smtClean="0">
                <a:latin typeface="Arial"/>
                <a:cs typeface="Arial"/>
              </a:rPr>
              <a:t>5/5/21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84D34-37F4-6341-A714-12CC7744508C}" type="slidenum">
              <a:rPr lang="en-US" smtClean="0">
                <a:latin typeface="Arial"/>
                <a:cs typeface="Arial"/>
              </a:rPr>
              <a:t>‹#›</a:t>
            </a:fld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91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0A836709-CB29-4367-9157-BF97788E8C3C}" type="datetimeFigureOut">
              <a:rPr lang="fi-FI" smtClean="0"/>
              <a:pPr/>
              <a:t>5.5.2021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21D4DE0C-4D7B-4A17-97DF-6175781199B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7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splatform.com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999656" y="3789040"/>
            <a:ext cx="8064896" cy="108143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1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Alaotsikko 2"/>
          <p:cNvSpPr>
            <a:spLocks noGrp="1"/>
          </p:cNvSpPr>
          <p:nvPr>
            <p:ph type="subTitle" idx="1"/>
          </p:nvPr>
        </p:nvSpPr>
        <p:spPr>
          <a:xfrm>
            <a:off x="2999656" y="4509120"/>
            <a:ext cx="8064896" cy="469395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2521" y="1628800"/>
            <a:ext cx="9781958" cy="146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4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/>
          <p:cNvSpPr>
            <a:spLocks noGrp="1"/>
          </p:cNvSpPr>
          <p:nvPr>
            <p:ph idx="13"/>
          </p:nvPr>
        </p:nvSpPr>
        <p:spPr>
          <a:xfrm>
            <a:off x="440971" y="1936526"/>
            <a:ext cx="11116029" cy="45277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444501" y="540712"/>
            <a:ext cx="10294056" cy="1081436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0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386773" y="6482151"/>
            <a:ext cx="597755" cy="3304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50C02A0A-1F4D-4605-9832-AAF74B6A82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15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386773" y="6482151"/>
            <a:ext cx="597755" cy="3304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50C02A0A-1F4D-4605-9832-AAF74B6A829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ctrTitle"/>
          </p:nvPr>
        </p:nvSpPr>
        <p:spPr>
          <a:xfrm>
            <a:off x="444501" y="540712"/>
            <a:ext cx="10294056" cy="1081436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000" b="1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07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11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864" y="2204864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8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800" y="1752600"/>
            <a:ext cx="11059200" cy="4114800"/>
          </a:xfrm>
          <a:prstGeom prst="rect">
            <a:avLst/>
          </a:prstGeom>
        </p:spPr>
        <p:txBody>
          <a:bodyPr numCol="2" spcCol="226800"/>
          <a:lstStyle>
            <a:lvl1pPr>
              <a:defRPr sz="1000"/>
            </a:lvl1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chart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idx="16" hasCustomPrompt="1"/>
          </p:nvPr>
        </p:nvSpPr>
        <p:spPr>
          <a:xfrm>
            <a:off x="508000" y="1447800"/>
            <a:ext cx="11074400" cy="228600"/>
          </a:xfrm>
          <a:prstGeom prst="rect">
            <a:avLst/>
          </a:prstGeom>
        </p:spPr>
        <p:txBody>
          <a:bodyPr/>
          <a:lstStyle>
            <a:lvl1pPr indent="0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add chart title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508000" y="6019800"/>
            <a:ext cx="5384800" cy="228600"/>
          </a:xfrm>
          <a:prstGeom prst="rect">
            <a:avLst/>
          </a:prstGeom>
        </p:spPr>
        <p:txBody>
          <a:bodyPr/>
          <a:lstStyle>
            <a:lvl1pPr indent="0">
              <a:buFontTx/>
              <a:buNone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source of data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8000" y="973520"/>
            <a:ext cx="11074400" cy="304800"/>
          </a:xfrm>
          <a:prstGeom prst="rect">
            <a:avLst/>
          </a:prstGeom>
        </p:spPr>
        <p:txBody>
          <a:bodyPr lIns="108000" tIns="0" rIns="10800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rgbClr val="999999"/>
                </a:solidFill>
                <a:latin typeface="+mj-lt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subtitle or leave empty</a:t>
            </a:r>
            <a:endParaRPr lang="en-US" dirty="0"/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480000" y="432000"/>
            <a:ext cx="11102400" cy="5364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4"/>
          </p:nvPr>
        </p:nvSpPr>
        <p:spPr bwMode="black">
          <a:xfrm>
            <a:off x="10872000" y="6451200"/>
            <a:ext cx="1320000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72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- page </a:t>
            </a:r>
            <a:fld id="{6FF7E06E-ED6E-4E87-A97B-AF8E8A0F9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2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58B7A-311F-0C41-A3EB-D6C1F8395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" y="0"/>
            <a:ext cx="12190890" cy="5807924"/>
          </a:xfrm>
          <a:prstGeom prst="rect">
            <a:avLst/>
          </a:prstGeom>
        </p:spPr>
      </p:pic>
      <p:sp>
        <p:nvSpPr>
          <p:cNvPr id="16" name="Alaotsikko 2"/>
          <p:cNvSpPr>
            <a:spLocks noGrp="1"/>
          </p:cNvSpPr>
          <p:nvPr>
            <p:ph type="subTitle" idx="1"/>
          </p:nvPr>
        </p:nvSpPr>
        <p:spPr>
          <a:xfrm>
            <a:off x="407369" y="6093296"/>
            <a:ext cx="8928991" cy="469395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Futures Platform Oy…"/>
          <p:cNvSpPr/>
          <p:nvPr userDrawn="1"/>
        </p:nvSpPr>
        <p:spPr>
          <a:xfrm>
            <a:off x="9408368" y="5971686"/>
            <a:ext cx="2448272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lnSpc>
                <a:spcPct val="120000"/>
              </a:lnSpc>
              <a:defRPr sz="1500" b="1">
                <a:solidFill>
                  <a:srgbClr val="535353"/>
                </a:solidFill>
                <a:latin typeface="+mn-lt"/>
                <a:ea typeface="+mn-ea"/>
                <a:cs typeface="+mn-cs"/>
                <a:sym typeface="L10"/>
              </a:defRPr>
            </a:pPr>
            <a:r>
              <a:t>Futures Platform</a:t>
            </a:r>
          </a:p>
          <a:p>
            <a:pPr algn="r">
              <a:lnSpc>
                <a:spcPct val="120000"/>
              </a:lnSpc>
              <a:defRPr sz="1000">
                <a:solidFill>
                  <a:srgbClr val="535353"/>
                </a:solidFill>
                <a:latin typeface="+mn-lt"/>
                <a:ea typeface="+mn-ea"/>
                <a:cs typeface="+mn-cs"/>
                <a:sym typeface="L10"/>
              </a:defRPr>
            </a:pPr>
            <a:r>
              <a:t>KALEVANKATU 3 B, FI-00100 HELSINKI</a:t>
            </a:r>
          </a:p>
          <a:p>
            <a:pPr algn="r">
              <a:lnSpc>
                <a:spcPct val="120000"/>
              </a:lnSpc>
              <a:defRPr sz="1000">
                <a:solidFill>
                  <a:srgbClr val="535353"/>
                </a:solidFill>
                <a:latin typeface="+mn-lt"/>
                <a:ea typeface="+mn-ea"/>
                <a:cs typeface="+mn-cs"/>
                <a:sym typeface="L10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www.futuresplatform.com</a:t>
            </a:r>
          </a:p>
        </p:txBody>
      </p:sp>
      <p:sp>
        <p:nvSpPr>
          <p:cNvPr id="14" name="Otsikko 1"/>
          <p:cNvSpPr>
            <a:spLocks noGrp="1"/>
          </p:cNvSpPr>
          <p:nvPr>
            <p:ph type="ctrTitle"/>
          </p:nvPr>
        </p:nvSpPr>
        <p:spPr>
          <a:xfrm>
            <a:off x="407368" y="4293096"/>
            <a:ext cx="11449272" cy="145594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B8BDCC-90F4-B942-8D92-32F9B3A2FB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367" y="266114"/>
            <a:ext cx="3748119" cy="5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7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pag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52736"/>
            <a:ext cx="12191999" cy="4744528"/>
          </a:xfrm>
          <a:prstGeom prst="rect">
            <a:avLst/>
          </a:prstGeom>
        </p:spPr>
      </p:pic>
      <p:sp>
        <p:nvSpPr>
          <p:cNvPr id="7" name="Sisällön paikkamerkki 2"/>
          <p:cNvSpPr>
            <a:spLocks noGrp="1"/>
          </p:cNvSpPr>
          <p:nvPr>
            <p:ph idx="13"/>
          </p:nvPr>
        </p:nvSpPr>
        <p:spPr>
          <a:xfrm>
            <a:off x="440971" y="1196752"/>
            <a:ext cx="11199645" cy="4527774"/>
          </a:xfrm>
        </p:spPr>
        <p:txBody>
          <a:bodyPr/>
          <a:lstStyle>
            <a:lvl5pPr marL="1162800" indent="0">
              <a:buNone/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444500" y="116632"/>
            <a:ext cx="11196116" cy="1081436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0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386773" y="6482151"/>
            <a:ext cx="597755" cy="3304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50C02A0A-1F4D-4605-9832-AAF74B6A82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07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0" y="1052736"/>
            <a:ext cx="12192000" cy="47525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999656" y="3789040"/>
            <a:ext cx="8064896" cy="108143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1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Alaotsikko 2"/>
          <p:cNvSpPr>
            <a:spLocks noGrp="1"/>
          </p:cNvSpPr>
          <p:nvPr>
            <p:ph type="subTitle" idx="1"/>
          </p:nvPr>
        </p:nvSpPr>
        <p:spPr>
          <a:xfrm>
            <a:off x="2999656" y="4509120"/>
            <a:ext cx="8064896" cy="469395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2521" y="2204865"/>
            <a:ext cx="9781958" cy="146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2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/>
          <p:cNvSpPr>
            <a:spLocks noGrp="1"/>
          </p:cNvSpPr>
          <p:nvPr>
            <p:ph idx="13"/>
          </p:nvPr>
        </p:nvSpPr>
        <p:spPr>
          <a:xfrm>
            <a:off x="440971" y="1938550"/>
            <a:ext cx="7001229" cy="4566134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Otsikko 1"/>
          <p:cNvSpPr>
            <a:spLocks noGrp="1"/>
          </p:cNvSpPr>
          <p:nvPr>
            <p:ph type="ctrTitle"/>
          </p:nvPr>
        </p:nvSpPr>
        <p:spPr>
          <a:xfrm>
            <a:off x="444501" y="540712"/>
            <a:ext cx="6997699" cy="1081436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7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230" y="0"/>
            <a:ext cx="4389120" cy="6858000"/>
          </a:xfrm>
          <a:prstGeom prst="rect">
            <a:avLst/>
          </a:prstGeom>
        </p:spPr>
      </p:pic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386773" y="6482151"/>
            <a:ext cx="597755" cy="3304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50C02A0A-1F4D-4605-9832-AAF74B6A82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17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/>
          <p:cNvSpPr>
            <a:spLocks noGrp="1"/>
          </p:cNvSpPr>
          <p:nvPr>
            <p:ph idx="13"/>
          </p:nvPr>
        </p:nvSpPr>
        <p:spPr>
          <a:xfrm>
            <a:off x="4809771" y="1938550"/>
            <a:ext cx="7001229" cy="4525750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Otsikko 1"/>
          <p:cNvSpPr>
            <a:spLocks noGrp="1"/>
          </p:cNvSpPr>
          <p:nvPr>
            <p:ph type="ctrTitle"/>
          </p:nvPr>
        </p:nvSpPr>
        <p:spPr>
          <a:xfrm>
            <a:off x="4813301" y="540712"/>
            <a:ext cx="6997699" cy="1081436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7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9120" cy="6858000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386773" y="6482151"/>
            <a:ext cx="597755" cy="3304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50C02A0A-1F4D-4605-9832-AAF74B6A82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BF6EA-226E-6244-8DEA-422D14F0CC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354" y="6307193"/>
            <a:ext cx="2520280" cy="3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1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+ 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/>
          <p:cNvSpPr>
            <a:spLocks noGrp="1"/>
          </p:cNvSpPr>
          <p:nvPr>
            <p:ph idx="13"/>
          </p:nvPr>
        </p:nvSpPr>
        <p:spPr>
          <a:xfrm>
            <a:off x="440971" y="1938550"/>
            <a:ext cx="7001229" cy="45661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Otsikko 1"/>
          <p:cNvSpPr>
            <a:spLocks noGrp="1"/>
          </p:cNvSpPr>
          <p:nvPr>
            <p:ph type="ctrTitle"/>
          </p:nvPr>
        </p:nvSpPr>
        <p:spPr>
          <a:xfrm>
            <a:off x="444501" y="540712"/>
            <a:ext cx="6997699" cy="1081436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7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386773" y="6482151"/>
            <a:ext cx="597755" cy="3304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fld id="{50C02A0A-1F4D-4605-9832-AAF74B6A82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 1" descr="Näyttökuva 2017-09-18 kello 14.10.36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0500" y="0"/>
            <a:ext cx="438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8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36041" y="1936526"/>
            <a:ext cx="5613059" cy="45277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444501" y="540712"/>
            <a:ext cx="10294056" cy="1081436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0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3"/>
          </p:nvPr>
        </p:nvSpPr>
        <p:spPr>
          <a:xfrm>
            <a:off x="440971" y="1936526"/>
            <a:ext cx="5613059" cy="4529232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386773" y="6482151"/>
            <a:ext cx="597755" cy="3304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50C02A0A-1F4D-4605-9832-AAF74B6A82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91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36041" y="2336800"/>
            <a:ext cx="5613059" cy="41148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444501" y="540712"/>
            <a:ext cx="10294056" cy="1081436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0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3"/>
          </p:nvPr>
        </p:nvSpPr>
        <p:spPr>
          <a:xfrm>
            <a:off x="440971" y="2336929"/>
            <a:ext cx="5613059" cy="4116125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239934" y="1812182"/>
            <a:ext cx="5609166" cy="41634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200" b="1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title style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3228" y="1808837"/>
            <a:ext cx="5594672" cy="41634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to edit title style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386773" y="6482151"/>
            <a:ext cx="597755" cy="3304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50C02A0A-1F4D-4605-9832-AAF74B6A829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37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11424" y="880691"/>
            <a:ext cx="4194000" cy="529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 dirty="0" err="1"/>
              <a:t>Muokkaa</a:t>
            </a:r>
            <a:r>
              <a:rPr lang="en-US" noProof="0" dirty="0"/>
              <a:t> </a:t>
            </a:r>
            <a:r>
              <a:rPr lang="en-US" noProof="0" dirty="0" err="1"/>
              <a:t>perustyyl</a:t>
            </a:r>
            <a:r>
              <a:rPr lang="en-US" noProof="0" dirty="0"/>
              <a:t>. </a:t>
            </a:r>
            <a:r>
              <a:rPr lang="en-US" noProof="0" dirty="0" err="1"/>
              <a:t>napsautt</a:t>
            </a:r>
            <a:r>
              <a:rPr lang="en-US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03913" y="880691"/>
            <a:ext cx="6545188" cy="529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Muokkaa</a:t>
            </a:r>
            <a:r>
              <a:rPr lang="en-US" noProof="0" dirty="0"/>
              <a:t> </a:t>
            </a:r>
            <a:r>
              <a:rPr lang="en-US" noProof="0" dirty="0" err="1"/>
              <a:t>tekstin</a:t>
            </a:r>
            <a:r>
              <a:rPr lang="en-US" noProof="0" dirty="0"/>
              <a:t> </a:t>
            </a:r>
            <a:r>
              <a:rPr lang="en-US" noProof="0" dirty="0" err="1"/>
              <a:t>perustyylejä</a:t>
            </a:r>
            <a:r>
              <a:rPr lang="en-US" noProof="0" dirty="0"/>
              <a:t> </a:t>
            </a:r>
            <a:r>
              <a:rPr lang="en-US" noProof="0" dirty="0" err="1"/>
              <a:t>napsauttamalla</a:t>
            </a:r>
            <a:endParaRPr lang="en-US" noProof="0" dirty="0"/>
          </a:p>
          <a:p>
            <a:pPr lvl="1"/>
            <a:r>
              <a:rPr lang="en-US" noProof="0" dirty="0" err="1"/>
              <a:t>toinen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2"/>
            <a:r>
              <a:rPr lang="en-US" noProof="0" dirty="0" err="1"/>
              <a:t>kolmas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3"/>
            <a:r>
              <a:rPr lang="en-US" noProof="0" dirty="0" err="1"/>
              <a:t>neljäs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4"/>
            <a:r>
              <a:rPr lang="en-US" noProof="0" dirty="0" err="1"/>
              <a:t>viides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5"/>
            <a:r>
              <a:rPr lang="en-US" noProof="0" dirty="0" err="1"/>
              <a:t>kuudes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386773" y="6482151"/>
            <a:ext cx="597755" cy="3304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50C02A0A-1F4D-4605-9832-AAF74B6A82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6">
            <a:extLst>
              <a:ext uri="{FF2B5EF4-FFF2-40B4-BE49-F238E27FC236}">
                <a16:creationId xmlns:a16="http://schemas.microsoft.com/office/drawing/2014/main" id="{13D397CE-9F35-664F-8323-428EAE8E69D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47" y="6309320"/>
            <a:ext cx="2520280" cy="3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9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0" r:id="rId2"/>
    <p:sldLayoutId id="2147483724" r:id="rId3"/>
    <p:sldLayoutId id="2147483723" r:id="rId4"/>
    <p:sldLayoutId id="2147483693" r:id="rId5"/>
    <p:sldLayoutId id="2147483725" r:id="rId6"/>
    <p:sldLayoutId id="2147483722" r:id="rId7"/>
    <p:sldLayoutId id="2147483673" r:id="rId8"/>
    <p:sldLayoutId id="2147483703" r:id="rId9"/>
    <p:sldLayoutId id="2147483702" r:id="rId10"/>
    <p:sldLayoutId id="2147483663" r:id="rId11"/>
    <p:sldLayoutId id="2147483683" r:id="rId12"/>
    <p:sldLayoutId id="2147483667" r:id="rId13"/>
    <p:sldLayoutId id="2147483728" r:id="rId1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525600" indent="-1908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Courier New"/>
        <a:buChar char="o"/>
        <a:defRPr sz="1700" kern="1200">
          <a:solidFill>
            <a:srgbClr val="404040"/>
          </a:solidFill>
          <a:latin typeface="Arial"/>
          <a:ea typeface="+mn-ea"/>
          <a:cs typeface="Arial"/>
        </a:defRPr>
      </a:lvl2pPr>
      <a:lvl3pPr marL="777600" indent="-183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tx2"/>
        </a:buClr>
        <a:buFont typeface="Arial"/>
        <a:buChar char="•"/>
        <a:defRPr sz="1600" kern="1200">
          <a:solidFill>
            <a:srgbClr val="404040"/>
          </a:solidFill>
          <a:latin typeface="Arial"/>
          <a:ea typeface="+mn-ea"/>
          <a:cs typeface="Arial"/>
        </a:defRPr>
      </a:lvl3pPr>
      <a:lvl4pPr marL="1047600" indent="-1728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tx2"/>
        </a:buClr>
        <a:buFont typeface="Courier New"/>
        <a:buChar char="o"/>
        <a:defRPr sz="1500" kern="1200">
          <a:solidFill>
            <a:srgbClr val="404040"/>
          </a:solidFill>
          <a:latin typeface="Arial"/>
          <a:ea typeface="+mn-ea"/>
          <a:cs typeface="Arial"/>
        </a:defRPr>
      </a:lvl4pPr>
      <a:lvl5pPr marL="1335600" indent="-1728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tx2"/>
        </a:buClr>
        <a:buFont typeface="Arial"/>
        <a:buChar char="•"/>
        <a:defRPr sz="1400" kern="1200">
          <a:solidFill>
            <a:srgbClr val="404040"/>
          </a:solidFill>
          <a:latin typeface="Arial"/>
          <a:ea typeface="+mn-ea"/>
          <a:cs typeface="Arial"/>
        </a:defRPr>
      </a:lvl5pPr>
      <a:lvl6pPr marL="1598400" indent="-1764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60000"/>
        <a:buFont typeface="Wingdings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splatform.com/" TargetMode="External"/><Relationship Id="rId2" Type="http://schemas.openxmlformats.org/officeDocument/2006/relationships/hyperlink" Target="mailto:max.stucki@futuresplatform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uturesplatform.com/ebook/futures-intelligence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s://www.linkedin.com/in/max-stucki-9b35a06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1003-52DB-4E3A-B943-2A2A9DA8E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/>
              <a:t>Future of Transport, Movement &amp; Logistics</a:t>
            </a:r>
            <a:endParaRPr lang="en-GB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897D201-5FA0-CC42-BB5D-D45DC28F49D3}"/>
              </a:ext>
            </a:extLst>
          </p:cNvPr>
          <p:cNvSpPr txBox="1"/>
          <p:nvPr/>
        </p:nvSpPr>
        <p:spPr>
          <a:xfrm>
            <a:off x="100484" y="648866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Max Stucki 13.5.2021</a:t>
            </a:r>
          </a:p>
        </p:txBody>
      </p:sp>
    </p:spTree>
    <p:extLst>
      <p:ext uri="{BB962C8B-B14F-4D97-AF65-F5344CB8AC3E}">
        <p14:creationId xmlns:p14="http://schemas.microsoft.com/office/powerpoint/2010/main" val="72927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BA5181C-386D-9E46-BB65-0398BB37A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59" y="0"/>
            <a:ext cx="5766541" cy="6903447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4DA7901-2D5C-7E41-996B-2E80CFC85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C02A0A-1F4D-4605-9832-AAF74B6A8298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7" name="Otsikko 3">
            <a:extLst>
              <a:ext uri="{FF2B5EF4-FFF2-40B4-BE49-F238E27FC236}">
                <a16:creationId xmlns:a16="http://schemas.microsoft.com/office/drawing/2014/main" id="{67DAABEF-EC4D-B34B-BE8E-73C34A32F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02" y="540712"/>
            <a:ext cx="6162776" cy="993120"/>
          </a:xfrm>
        </p:spPr>
        <p:txBody>
          <a:bodyPr/>
          <a:lstStyle/>
          <a:p>
            <a:r>
              <a:rPr lang="en-GB" dirty="0"/>
              <a:t>Future of logistics: larger changes?</a:t>
            </a: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C4853BB-D481-5B41-B752-42D4D46A9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56" y="3746583"/>
            <a:ext cx="4234460" cy="29497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4B95F58-9AE2-8441-8D1B-0F4DF842A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1" y="2238185"/>
            <a:ext cx="4199272" cy="29497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E03D734-97EB-FA49-A630-6C5C8B05A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67" y="1133006"/>
            <a:ext cx="4398108" cy="21297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50CD0B6-49B0-8846-BCA8-ED26BBD8B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67" y="3111417"/>
            <a:ext cx="4234461" cy="22960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871" y="5014845"/>
            <a:ext cx="8064896" cy="1359861"/>
          </a:xfrm>
        </p:spPr>
        <p:txBody>
          <a:bodyPr>
            <a:normAutofit/>
          </a:bodyPr>
          <a:lstStyle/>
          <a:p>
            <a:r>
              <a:rPr lang="en-GB" i="1" dirty="0">
                <a:hlinkClick r:id="rId2"/>
              </a:rPr>
              <a:t>max.stucki@futuresplatform.com</a:t>
            </a:r>
            <a:endParaRPr lang="en-GB" i="1" dirty="0"/>
          </a:p>
          <a:p>
            <a:r>
              <a:rPr lang="en-GB" i="1" dirty="0">
                <a:hlinkClick r:id="rId3"/>
              </a:rPr>
              <a:t>https://www.futuresplatform.com/</a:t>
            </a:r>
            <a:endParaRPr lang="en-GB" i="1" dirty="0"/>
          </a:p>
          <a:p>
            <a:r>
              <a:rPr lang="en-US" dirty="0">
                <a:solidFill>
                  <a:srgbClr val="000000"/>
                </a:solidFill>
                <a:hlinkClick r:id="rId4"/>
              </a:rPr>
              <a:t>LinkedIn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1381871" y="3718701"/>
            <a:ext cx="8064896" cy="1081436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BD35564-64EC-2D40-A376-2DE634A62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53" y="3203629"/>
            <a:ext cx="2693147" cy="362243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0BBCFAA-BD88-9042-85F8-3E3C427F44BF}"/>
              </a:ext>
            </a:extLst>
          </p:cNvPr>
          <p:cNvSpPr txBox="1"/>
          <p:nvPr/>
        </p:nvSpPr>
        <p:spPr>
          <a:xfrm>
            <a:off x="7465926" y="5895119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Free eBook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6"/>
              </a:rPr>
              <a:t>Futures Intelligence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10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F487AD-8891-44AE-B4B3-6CE92378D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117" y="258878"/>
            <a:ext cx="10294056" cy="1081436"/>
          </a:xfrm>
        </p:spPr>
        <p:txBody>
          <a:bodyPr/>
          <a:lstStyle/>
          <a:p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17989E0-7F38-C343-B61E-AC2785B4F33A}"/>
              </a:ext>
            </a:extLst>
          </p:cNvPr>
          <p:cNvSpPr txBox="1">
            <a:spLocks/>
          </p:cNvSpPr>
          <p:nvPr/>
        </p:nvSpPr>
        <p:spPr>
          <a:xfrm>
            <a:off x="660859" y="1816090"/>
            <a:ext cx="7001229" cy="456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25600" indent="-190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Courier New"/>
              <a:buChar char="o"/>
              <a:defRPr sz="1800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2pPr>
            <a:lvl3pPr marL="777600" indent="-183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3pPr>
            <a:lvl4pPr marL="1047600" indent="-17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Courier New"/>
              <a:buChar char="o"/>
              <a:defRPr sz="1500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4pPr>
            <a:lvl5pPr marL="1335600" indent="-172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400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5pPr>
            <a:lvl6pPr marL="1598400" indent="-176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Wingdings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GB" b="1" dirty="0"/>
          </a:p>
          <a:p>
            <a:pPr marL="0" indent="0">
              <a:buFont typeface="Arial"/>
              <a:buNone/>
            </a:pPr>
            <a:endParaRPr lang="en-GB" b="1" dirty="0"/>
          </a:p>
          <a:p>
            <a:pPr marL="0" indent="0">
              <a:buFont typeface="Arial"/>
              <a:buNone/>
            </a:pPr>
            <a:r>
              <a:rPr lang="en-GB" b="1" dirty="0"/>
              <a:t>Max Stucki</a:t>
            </a:r>
            <a:endParaRPr lang="en-GB" dirty="0"/>
          </a:p>
          <a:p>
            <a:pPr marL="0" indent="0">
              <a:buFont typeface="Arial"/>
              <a:buNone/>
            </a:pPr>
            <a:r>
              <a:rPr lang="en-GB" dirty="0"/>
              <a:t>Foresight Analysis Manager</a:t>
            </a:r>
          </a:p>
          <a:p>
            <a:pPr marL="0" indent="0">
              <a:buFont typeface="Arial"/>
              <a:buNone/>
            </a:pPr>
            <a:r>
              <a:rPr lang="en-GB" dirty="0"/>
              <a:t>Futures Platform</a:t>
            </a:r>
          </a:p>
          <a:p>
            <a:pPr marL="0" indent="0">
              <a:buFont typeface="Arial"/>
              <a:buNone/>
            </a:pPr>
            <a:r>
              <a:rPr lang="en-GB" sz="1800" i="1" dirty="0" err="1"/>
              <a:t>max.stucki@futuresplatform.com</a:t>
            </a:r>
            <a:endParaRPr lang="en-GB" sz="1800" i="1" dirty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10AE5070-A6F6-1346-B4D2-1287798D2291}"/>
              </a:ext>
            </a:extLst>
          </p:cNvPr>
          <p:cNvSpPr/>
          <p:nvPr/>
        </p:nvSpPr>
        <p:spPr>
          <a:xfrm>
            <a:off x="4439816" y="0"/>
            <a:ext cx="77521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E89FAD4B-E4B0-144E-ACD9-C502F788E84B}"/>
              </a:ext>
            </a:extLst>
          </p:cNvPr>
          <p:cNvSpPr/>
          <p:nvPr/>
        </p:nvSpPr>
        <p:spPr>
          <a:xfrm>
            <a:off x="4943873" y="3496896"/>
            <a:ext cx="2540000" cy="25137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0D5ED7C-B773-694E-9A0F-6F0BEC7E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18" y="1599191"/>
            <a:ext cx="4102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9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401C375-0923-F64C-BF10-F701D8142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563" y="362322"/>
            <a:ext cx="10294056" cy="1081436"/>
          </a:xfrm>
        </p:spPr>
        <p:txBody>
          <a:bodyPr/>
          <a:lstStyle/>
          <a:p>
            <a:r>
              <a:rPr lang="en-GB" dirty="0"/>
              <a:t>Futures Platform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63141DF-143E-C648-9FAD-7E5B07024733}"/>
              </a:ext>
            </a:extLst>
          </p:cNvPr>
          <p:cNvSpPr txBox="1"/>
          <p:nvPr/>
        </p:nvSpPr>
        <p:spPr>
          <a:xfrm>
            <a:off x="444501" y="1923375"/>
            <a:ext cx="54901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Futures Platform is a software and advisory company from Finland, specializing in Future Foresight development and optimization.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offer a digital AI platform to organizations globally to conduct foresight 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Futures Platform is familiar working with private corporations and public organisations, having successfully completed foresight and scenario projects, as well as having implemented the AI based platform as a solution for many public and private clients.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C8ED955-3250-104F-B19E-7D163CBFB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34" y="4975414"/>
            <a:ext cx="4615526" cy="152026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87C5698-E5D4-2D44-9A8A-BD929673110D}"/>
              </a:ext>
            </a:extLst>
          </p:cNvPr>
          <p:cNvSpPr txBox="1"/>
          <p:nvPr/>
        </p:nvSpPr>
        <p:spPr>
          <a:xfrm>
            <a:off x="6935134" y="438617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References</a:t>
            </a:r>
          </a:p>
        </p:txBody>
      </p:sp>
      <p:pic>
        <p:nvPicPr>
          <p:cNvPr id="10" name="Kuva 9" descr="Kuva, joka sisältää kohteen teksti, näyttö, sisä, tietokone&#10;&#10;Kuvaus luotu automaattisesti">
            <a:extLst>
              <a:ext uri="{FF2B5EF4-FFF2-40B4-BE49-F238E27FC236}">
                <a16:creationId xmlns:a16="http://schemas.microsoft.com/office/drawing/2014/main" id="{3CC001E0-BBE6-E440-B472-16A99C6BC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34" y="659281"/>
            <a:ext cx="5010675" cy="31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5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401C375-0923-F64C-BF10-F701D8142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01" y="230996"/>
            <a:ext cx="10294056" cy="1081436"/>
          </a:xfrm>
        </p:spPr>
        <p:txBody>
          <a:bodyPr/>
          <a:lstStyle/>
          <a:p>
            <a:r>
              <a:rPr lang="en-GB" dirty="0"/>
              <a:t>Before we start..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69DE99B-C01B-5447-A7E5-2F835E27F0C7}"/>
              </a:ext>
            </a:extLst>
          </p:cNvPr>
          <p:cNvSpPr txBox="1"/>
          <p:nvPr/>
        </p:nvSpPr>
        <p:spPr>
          <a:xfrm>
            <a:off x="444501" y="1622148"/>
            <a:ext cx="577700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Foresight:</a:t>
            </a:r>
          </a:p>
          <a:p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Insight + assessment about the future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Internal analysis process at Futures Platform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Ready analysis product called futures intelligence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Foresight Radar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Time ranges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Phenomena (dots in the radar: trends, drivers..)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Arial"/>
                <a:cs typeface="Arial"/>
              </a:rPr>
              <a:t>Green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	strengthening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Arial"/>
                <a:cs typeface="Arial"/>
              </a:rPr>
              <a:t>Blue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	weakening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Gray 	weak signal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Arial"/>
                <a:cs typeface="Arial"/>
              </a:rPr>
              <a:t>Red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	wild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F0377C09-31A3-EB41-9686-56E1955E5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26" y="0"/>
            <a:ext cx="4528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sisä, peli, elektroniikka&#10;&#10;Kuvaus luotu automaattisesti">
            <a:extLst>
              <a:ext uri="{FF2B5EF4-FFF2-40B4-BE49-F238E27FC236}">
                <a16:creationId xmlns:a16="http://schemas.microsoft.com/office/drawing/2014/main" id="{90B6EC9C-DCB1-5341-A9BF-2A98A9BD9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19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38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uva, joka sisältää kohteen taivas, vesi, vuori, luonto&#10;&#10;Kuvaus luotu automaattisesti">
            <a:extLst>
              <a:ext uri="{FF2B5EF4-FFF2-40B4-BE49-F238E27FC236}">
                <a16:creationId xmlns:a16="http://schemas.microsoft.com/office/drawing/2014/main" id="{9359A37A-2A35-3F45-A541-CA870ED3B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673" y="-23565"/>
            <a:ext cx="5876826" cy="6892991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9401C375-0923-F64C-BF10-F701D8142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01" y="540712"/>
            <a:ext cx="6413499" cy="993120"/>
          </a:xfrm>
        </p:spPr>
        <p:txBody>
          <a:bodyPr/>
          <a:lstStyle/>
          <a:p>
            <a:r>
              <a:rPr lang="en-GB" dirty="0"/>
              <a:t>Future of movement: sustainability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4831FED-74D4-6E41-91DB-4F473D9D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7" y="1892832"/>
            <a:ext cx="3308106" cy="22241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41C301A-C1D5-9F4A-88AB-BDCB4DAE1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49" y="3851628"/>
            <a:ext cx="3316136" cy="2216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8A8E37D-D7CC-9E44-8198-B54A24FAC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7" y="3996157"/>
            <a:ext cx="3348253" cy="20715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FDB228-5CBD-E54F-8695-272EFE88E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29" y="1206820"/>
            <a:ext cx="3316136" cy="2216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Kuva 1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4D5621E-F470-F24B-A73B-F347BDD81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01" y="1892832"/>
            <a:ext cx="3698841" cy="25774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16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401C375-0923-F64C-BF10-F701D8142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01" y="540712"/>
            <a:ext cx="6413499" cy="993120"/>
          </a:xfrm>
        </p:spPr>
        <p:txBody>
          <a:bodyPr/>
          <a:lstStyle/>
          <a:p>
            <a:r>
              <a:rPr lang="en-GB" dirty="0"/>
              <a:t>Future of movement: robotics and air</a:t>
            </a:r>
          </a:p>
        </p:txBody>
      </p:sp>
      <p:pic>
        <p:nvPicPr>
          <p:cNvPr id="3" name="Kuva 2" descr="Kuva, joka sisältää kohteen taso, taivas, ulko, lentokone&#10;&#10;Kuvaus luotu automaattisesti">
            <a:extLst>
              <a:ext uri="{FF2B5EF4-FFF2-40B4-BE49-F238E27FC236}">
                <a16:creationId xmlns:a16="http://schemas.microsoft.com/office/drawing/2014/main" id="{CF6DAB22-7222-CE4F-964D-28207B86F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428" y="-12138"/>
            <a:ext cx="4996464" cy="6870138"/>
          </a:xfrm>
          <a:prstGeom prst="rect">
            <a:avLst/>
          </a:pr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BF09BB7-89A2-6C48-878C-C12438556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3" y="1900635"/>
            <a:ext cx="3932551" cy="25738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2130887-BC0D-7B47-A0C2-F0E486AF1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79" y="1786566"/>
            <a:ext cx="3942119" cy="24973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451413A-94E3-8F40-B4A4-04629E953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02" y="4474494"/>
            <a:ext cx="5393690" cy="21257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12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4DA7901-2D5C-7E41-996B-2E80CFC85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C02A0A-1F4D-4605-9832-AAF74B6A8298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7" name="Otsikko 3">
            <a:extLst>
              <a:ext uri="{FF2B5EF4-FFF2-40B4-BE49-F238E27FC236}">
                <a16:creationId xmlns:a16="http://schemas.microsoft.com/office/drawing/2014/main" id="{67DAABEF-EC4D-B34B-BE8E-73C34A32F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02" y="540712"/>
            <a:ext cx="6162776" cy="993120"/>
          </a:xfrm>
        </p:spPr>
        <p:txBody>
          <a:bodyPr/>
          <a:lstStyle/>
          <a:p>
            <a:r>
              <a:rPr lang="en-GB" dirty="0"/>
              <a:t>Future of movement: alternatives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6DBE390-89C2-D849-8EE0-29615E59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512" y="0"/>
            <a:ext cx="3964488" cy="6903447"/>
          </a:xfrm>
          <a:prstGeom prst="rect">
            <a:avLst/>
          </a:prstGeom>
        </p:spPr>
      </p:pic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D856452-F21D-514D-9B26-D4D0DB9B0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8" y="1764201"/>
            <a:ext cx="4565385" cy="22337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3BA7940-4871-A548-B0C9-A85F2D70E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6" y="4067775"/>
            <a:ext cx="3851010" cy="21060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Kuva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971DCBA-8B5C-754F-8644-35E6A1F03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57" y="1845456"/>
            <a:ext cx="4958080" cy="25080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Kuva 1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A25F96C-F06B-2C43-8C68-3C88E600B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42" y="4228316"/>
            <a:ext cx="4425088" cy="22639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20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kevyt, keittiölaite&#10;&#10;Kuvaus luotu automaattisesti">
            <a:extLst>
              <a:ext uri="{FF2B5EF4-FFF2-40B4-BE49-F238E27FC236}">
                <a16:creationId xmlns:a16="http://schemas.microsoft.com/office/drawing/2014/main" id="{7F348308-BFC8-A64D-9429-5A34639F5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718" y="45447"/>
            <a:ext cx="3901362" cy="6858000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4DA7901-2D5C-7E41-996B-2E80CFC85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C02A0A-1F4D-4605-9832-AAF74B6A8298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6AF0040-D217-ED46-84CB-A901ECC05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3" y="2087050"/>
            <a:ext cx="3903846" cy="27747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Otsikko 3">
            <a:extLst>
              <a:ext uri="{FF2B5EF4-FFF2-40B4-BE49-F238E27FC236}">
                <a16:creationId xmlns:a16="http://schemas.microsoft.com/office/drawing/2014/main" id="{67DAABEF-EC4D-B34B-BE8E-73C34A32F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501" y="540712"/>
            <a:ext cx="6413499" cy="993120"/>
          </a:xfrm>
        </p:spPr>
        <p:txBody>
          <a:bodyPr/>
          <a:lstStyle/>
          <a:p>
            <a:r>
              <a:rPr lang="en-GB" dirty="0"/>
              <a:t>Future of logistics: drones, automation</a:t>
            </a:r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88747AC-E89F-ED4D-9ADB-23509C53B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08" y="1449789"/>
            <a:ext cx="4225204" cy="2779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6C91037-5ADE-B349-BA2D-FBCF38259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65" y="4144945"/>
            <a:ext cx="4119470" cy="25959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362360"/>
      </p:ext>
    </p:extLst>
  </p:cSld>
  <p:clrMapOvr>
    <a:masterClrMapping/>
  </p:clrMapOvr>
</p:sld>
</file>

<file path=ppt/theme/theme1.xml><?xml version="1.0" encoding="utf-8"?>
<a:theme xmlns:a="http://schemas.openxmlformats.org/drawingml/2006/main" name="FP_template_2016-11">
  <a:themeElements>
    <a:clrScheme name="FP 2018-02">
      <a:dk1>
        <a:srgbClr val="000000"/>
      </a:dk1>
      <a:lt1>
        <a:sysClr val="window" lastClr="FFFFFF"/>
      </a:lt1>
      <a:dk2>
        <a:srgbClr val="37424C"/>
      </a:dk2>
      <a:lt2>
        <a:srgbClr val="E9F0F4"/>
      </a:lt2>
      <a:accent1>
        <a:srgbClr val="0A5586"/>
      </a:accent1>
      <a:accent2>
        <a:srgbClr val="28B3CA"/>
      </a:accent2>
      <a:accent3>
        <a:srgbClr val="8E7362"/>
      </a:accent3>
      <a:accent4>
        <a:srgbClr val="F39B3A"/>
      </a:accent4>
      <a:accent5>
        <a:srgbClr val="DF342E"/>
      </a:accent5>
      <a:accent6>
        <a:srgbClr val="1FA85D"/>
      </a:accent6>
      <a:hlink>
        <a:srgbClr val="0E75BC"/>
      </a:hlink>
      <a:folHlink>
        <a:srgbClr val="BAC2CC"/>
      </a:folHlink>
    </a:clrScheme>
    <a:fontScheme name="Futures">
      <a:majorFont>
        <a:latin typeface="L10"/>
        <a:ea typeface=""/>
        <a:cs typeface=""/>
      </a:majorFont>
      <a:minorFont>
        <a:latin typeface="L1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5i" id="{9A381F57-E36C-47B0-8278-2A51393D9F3C}" vid="{2DA45A40-6389-4A78-8392-172D150B430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C8D41B57DBA2D47B60723680C43F770" ma:contentTypeVersion="9" ma:contentTypeDescription="Luo uusi asiakirja." ma:contentTypeScope="" ma:versionID="44b916d10f4f2c30c325a31432e8f13f">
  <xsd:schema xmlns:xsd="http://www.w3.org/2001/XMLSchema" xmlns:xs="http://www.w3.org/2001/XMLSchema" xmlns:p="http://schemas.microsoft.com/office/2006/metadata/properties" xmlns:ns2="75c36942-5020-4d38-a403-eafd92760b61" targetNamespace="http://schemas.microsoft.com/office/2006/metadata/properties" ma:root="true" ma:fieldsID="c51274aa52ddcfcf0381d4c1b459cbe3" ns2:_="">
    <xsd:import namespace="75c36942-5020-4d38-a403-eafd92760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36942-5020-4d38-a403-eafd92760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DACD39-AE48-4AB8-A6DF-BF155AD05C50}">
  <ds:schemaRefs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aaa9e055-0d59-4fa1-9687-212172f6da28"/>
    <ds:schemaRef ds:uri="b40692e1-b789-4b4f-97fe-632ae4da63f6"/>
  </ds:schemaRefs>
</ds:datastoreItem>
</file>

<file path=customXml/itemProps2.xml><?xml version="1.0" encoding="utf-8"?>
<ds:datastoreItem xmlns:ds="http://schemas.openxmlformats.org/officeDocument/2006/customXml" ds:itemID="{64A77CF6-3301-4843-B19D-968577E0A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36942-5020-4d38-a403-eafd92760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BD6B31-21C0-465E-91CC-DE51980E52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4041</TotalTime>
  <Words>213</Words>
  <Application>Microsoft Macintosh PowerPoint</Application>
  <PresentationFormat>Laajakuva</PresentationFormat>
  <Paragraphs>48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Courier New</vt:lpstr>
      <vt:lpstr>L10</vt:lpstr>
      <vt:lpstr>Wingdings</vt:lpstr>
      <vt:lpstr>FP_template_2016-11</vt:lpstr>
      <vt:lpstr>Future of Transport, Movement &amp; Logistics</vt:lpstr>
      <vt:lpstr>Introduction</vt:lpstr>
      <vt:lpstr>Futures Platform</vt:lpstr>
      <vt:lpstr>Before we start..</vt:lpstr>
      <vt:lpstr>PowerPoint-esitys</vt:lpstr>
      <vt:lpstr>Future of movement: sustainability</vt:lpstr>
      <vt:lpstr>Future of movement: robotics and air</vt:lpstr>
      <vt:lpstr>Future of movement: alternatives</vt:lpstr>
      <vt:lpstr>Future of logistics: drones, automation</vt:lpstr>
      <vt:lpstr>Future of logistics: larger changes?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Report</dc:title>
  <dc:creator>Markko Vaarnas</dc:creator>
  <cp:lastModifiedBy>Max Stucki</cp:lastModifiedBy>
  <cp:revision>264</cp:revision>
  <dcterms:created xsi:type="dcterms:W3CDTF">2019-10-02T17:58:59Z</dcterms:created>
  <dcterms:modified xsi:type="dcterms:W3CDTF">2021-05-05T12:52:12Z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0x0101004C8D41B57DBA2D47B60723680C43F770</vt:lpwstr>
  </property>
</Properties>
</file>