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4" r:id="rId2"/>
    <p:sldId id="264" r:id="rId3"/>
    <p:sldId id="311" r:id="rId4"/>
    <p:sldId id="277" r:id="rId5"/>
    <p:sldId id="295" r:id="rId6"/>
    <p:sldId id="302" r:id="rId7"/>
    <p:sldId id="336" r:id="rId8"/>
    <p:sldId id="332" r:id="rId9"/>
    <p:sldId id="333" r:id="rId10"/>
    <p:sldId id="312" r:id="rId11"/>
    <p:sldId id="313" r:id="rId12"/>
    <p:sldId id="314" r:id="rId13"/>
    <p:sldId id="330" r:id="rId14"/>
    <p:sldId id="315" r:id="rId15"/>
    <p:sldId id="316" r:id="rId16"/>
    <p:sldId id="318" r:id="rId17"/>
    <p:sldId id="331" r:id="rId18"/>
    <p:sldId id="319" r:id="rId19"/>
    <p:sldId id="327" r:id="rId20"/>
    <p:sldId id="328" r:id="rId21"/>
    <p:sldId id="320" r:id="rId22"/>
    <p:sldId id="322" r:id="rId23"/>
    <p:sldId id="323" r:id="rId24"/>
    <p:sldId id="325" r:id="rId25"/>
    <p:sldId id="326" r:id="rId26"/>
  </p:sldIdLst>
  <p:sldSz cx="12192000" cy="6858000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38A"/>
    <a:srgbClr val="2A348B"/>
    <a:srgbClr val="D5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68C9B-53D1-4F0F-9B34-1D82FCB84ABD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5771A-986B-4BF8-8F70-0FFD3C9F9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3376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87FD-13F7-478C-B7FA-4C26A0609816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315C-1E20-421E-B0F5-7702768781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70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397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55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515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836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750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166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214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537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124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230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86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216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554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166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580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3297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425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62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55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82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31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16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31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48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315C-1E20-421E-B0F5-77027687814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83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2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23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79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78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31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02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2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12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79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50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E31B-3B52-465A-9E26-C8C80B32F3E1}" type="datetimeFigureOut">
              <a:rPr lang="pl-PL" smtClean="0"/>
              <a:t>18.08.2021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78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image" Target="../media/image11.png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image" Target="../media/image11.pn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328" y="1609004"/>
            <a:ext cx="6014548" cy="165618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2360"/>
          <a:stretch/>
        </p:blipFill>
        <p:spPr>
          <a:xfrm>
            <a:off x="0" y="6165620"/>
            <a:ext cx="12205252" cy="6923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18" y="4636055"/>
            <a:ext cx="6676974" cy="8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lum bright="7000"/>
          </a:blip>
          <a:stretch>
            <a:fillRect/>
          </a:stretch>
        </p:blipFill>
        <p:spPr>
          <a:xfrm>
            <a:off x="2648671" y="-13874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722"/>
            <a:ext cx="12192000" cy="69238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227643" y="360601"/>
            <a:ext cx="99580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WSPARCIE TRANSPORTU INTERMODALNEGO</a:t>
            </a:r>
          </a:p>
          <a:p>
            <a:pPr algn="ctr"/>
            <a:r>
              <a:rPr lang="pl-PL" sz="20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 PERSPEKTYWIE FINANSOWEJ 2021-2027</a:t>
            </a:r>
            <a:endParaRPr lang="pl-PL" sz="2000" b="1" dirty="0">
              <a:solidFill>
                <a:srgbClr val="29338A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61" y="430898"/>
            <a:ext cx="2060164" cy="5672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47818" y="1505747"/>
            <a:ext cx="10712981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29338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ozwój transportu intermodalnego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Polsce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nadchodzącej perspektywie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będzie wspierany ze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środków unijnych pochodzących z*: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 Fundusze Europejskie na Infrastrukturę, Klimat i Środowisko (</a:t>
            </a:r>
            <a:r>
              <a:rPr lang="pl-PL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FEnIKS</a:t>
            </a:r>
            <a:r>
              <a:rPr lang="pl-P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następca PO Infrastruktura i Środowisko)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Krajowego Planu Odbudowy i Zwiększania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Odporności (KPO)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Łącząc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Europę</a:t>
            </a:r>
            <a:r>
              <a:rPr lang="pl-PL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(Connecting Europe Facility –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</a:t>
            </a:r>
            <a:r>
              <a:rPr lang="pl-P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081" y="182922"/>
            <a:ext cx="1233436" cy="122836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41478" y="4722774"/>
            <a:ext cx="10202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 Dokumenty na etapie negocjacji, ostateczne stanowisko może ulec zmianie.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lum bright="7000"/>
          </a:blip>
          <a:stretch>
            <a:fillRect/>
          </a:stretch>
        </p:blipFill>
        <p:spPr>
          <a:xfrm>
            <a:off x="2648671" y="-13874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722"/>
            <a:ext cx="12192000" cy="69238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227643" y="391378"/>
            <a:ext cx="99580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FUNDUSZE EUROPEJSKIE NA INFRASTRUKTURĘ</a:t>
            </a:r>
            <a:r>
              <a:rPr lang="pl-PL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l-PL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KLIMAT I ŚRODOWISKO (</a:t>
            </a:r>
            <a:r>
              <a:rPr lang="pl-PL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FEnIKS</a:t>
            </a:r>
            <a:r>
              <a:rPr lang="pl-PL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61" y="430898"/>
            <a:ext cx="2060164" cy="5672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85520" y="1638600"/>
            <a:ext cx="10420962" cy="33650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29338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Finansowanie transportu intermodalnego w ramach CP 3 (</a:t>
            </a:r>
            <a:r>
              <a:rPr lang="pl-PL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Lepiej połączona Europa dzięki zwiększeniu mobilności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Finansowane zadania na sieci i poza siecią TEN-T, przy zachowaniu na poziomie wdrożeniowym monitorowania podziału względem TEN-T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Przewidywany tryb konkursowy wyboru projektów do dofinansowania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Wysokość dofinansowania UE uzależniona od zapisów programu pomocowego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Markery klimatyczne – w zależności od typu projektu (100%, 40%, 0%)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Programu będzie poddany procesowi konsultacji społecznych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081" y="182922"/>
            <a:ext cx="1233436" cy="12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lum bright="7000"/>
          </a:blip>
          <a:stretch>
            <a:fillRect/>
          </a:stretch>
        </p:blipFill>
        <p:spPr>
          <a:xfrm>
            <a:off x="2648671" y="-13874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722"/>
            <a:ext cx="12192000" cy="69238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61" y="430898"/>
            <a:ext cx="2060164" cy="5672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85520" y="1544149"/>
            <a:ext cx="10420962" cy="37805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29338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Przewidywane typy inwestycji: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 i przebudowa infrastruktury terminali intermodalnych oraz dedykowanej infrastruktury kolejowej (m. in. bocznice)/ drogowej niezbędnej do ich włączenia w sieć transportową;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lub modernizacja urządzeń niezbędnych do obsługi terminali intermodalnych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lub modernizacja taboru kolejowego i specjalistycznego sprzętu wykorzystywanego w przewozach intermodalnych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lub modernizacja systemów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telematycznych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satelitarnych związanych z transportem intermodalnym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081" y="182922"/>
            <a:ext cx="1233436" cy="122836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227643" y="395004"/>
            <a:ext cx="99580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FUNDUSZE EUROPEJSKIE NA INFRASTRUKTURĘ</a:t>
            </a:r>
            <a:r>
              <a:rPr lang="pl-PL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l-PL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KLIMAT I ŚRODOWISKO (</a:t>
            </a:r>
            <a:r>
              <a:rPr lang="pl-PL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FEnIKS</a:t>
            </a:r>
            <a:r>
              <a:rPr lang="pl-PL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lum bright="7000"/>
          </a:blip>
          <a:stretch>
            <a:fillRect/>
          </a:stretch>
        </p:blipFill>
        <p:spPr>
          <a:xfrm>
            <a:off x="2648671" y="-13874"/>
            <a:ext cx="10676592" cy="447049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833" y="-16725"/>
            <a:ext cx="2458683" cy="116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351" y="168688"/>
            <a:ext cx="2060164" cy="567292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11" name="Picture 2" descr="C:\Users\user\Desktop\Nowy folder\niebieskie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571" y="-138555"/>
            <a:ext cx="871505" cy="8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user\Desktop\Nowy folder\niebieskie-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21" y="-192382"/>
            <a:ext cx="961793" cy="9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user\Desktop\Nowy folder\niebieskie-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43" y="349833"/>
            <a:ext cx="943296" cy="94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859379" y="1459831"/>
            <a:ext cx="10619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pl-PL" sz="2000" b="1" dirty="0" smtClean="0">
              <a:solidFill>
                <a:srgbClr val="2A348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sz="2000" b="1" dirty="0" smtClean="0">
              <a:solidFill>
                <a:srgbClr val="2A348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sz="2000" b="1" dirty="0">
              <a:solidFill>
                <a:srgbClr val="2A348B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64597" y="429576"/>
            <a:ext cx="707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PERSPEKTYWA FINANSOWA 2021-2027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04793"/>
              </p:ext>
            </p:extLst>
          </p:nvPr>
        </p:nvGraphicFramePr>
        <p:xfrm>
          <a:off x="3252012" y="1149996"/>
          <a:ext cx="5833746" cy="45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9836">
                  <a:extLst>
                    <a:ext uri="{9D8B030D-6E8A-4147-A177-3AD203B41FA5}">
                      <a16:colId xmlns:a16="http://schemas.microsoft.com/office/drawing/2014/main" val="2949611387"/>
                    </a:ext>
                  </a:extLst>
                </a:gridCol>
                <a:gridCol w="1684551">
                  <a:extLst>
                    <a:ext uri="{9D8B030D-6E8A-4147-A177-3AD203B41FA5}">
                      <a16:colId xmlns:a16="http://schemas.microsoft.com/office/drawing/2014/main" val="1402045662"/>
                    </a:ext>
                  </a:extLst>
                </a:gridCol>
                <a:gridCol w="1899359">
                  <a:extLst>
                    <a:ext uri="{9D8B030D-6E8A-4147-A177-3AD203B41FA5}">
                      <a16:colId xmlns:a16="http://schemas.microsoft.com/office/drawing/2014/main" val="2633513984"/>
                    </a:ext>
                  </a:extLst>
                </a:gridCol>
              </a:tblGrid>
              <a:tr h="24936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FEnIKS</a:t>
                      </a:r>
                      <a:r>
                        <a:rPr lang="pl-PL" sz="1000" b="1" u="none" strike="noStrike" dirty="0" smtClean="0">
                          <a:effectLst/>
                        </a:rPr>
                        <a:t> – propozycja podziału </a:t>
                      </a:r>
                      <a:r>
                        <a:rPr lang="pl-PL" sz="1000" b="1" u="none" strike="noStrike" dirty="0">
                          <a:effectLst/>
                        </a:rPr>
                        <a:t>alokacji na sektory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134337"/>
                  </a:ext>
                </a:extLst>
              </a:tr>
              <a:tr h="42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Podział na sektory w nowym Programie (EUR)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alokacja w obecnym POIiŚ 2014-2020 (EUR) </a:t>
                      </a:r>
                      <a:b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kwoty w zaokrągleniu</a:t>
                      </a:r>
                      <a:endParaRPr lang="pl-P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139795"/>
                  </a:ext>
                </a:extLst>
              </a:tr>
              <a:tr h="4550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>
                          <a:effectLst/>
                        </a:rPr>
                        <a:t>2.8 Promowanie zrównoważonej multimodalnej mobilności miejskiej w ramach przejścia na gospodarkę zeroemisyjną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>
                          <a:effectLst/>
                        </a:rPr>
                        <a:t>1 750 000 000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9825365"/>
                  </a:ext>
                </a:extLst>
              </a:tr>
              <a:tr h="17455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RAZEM transport miejski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1 750 000 000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2 276 000 000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547133"/>
                  </a:ext>
                </a:extLst>
              </a:tr>
              <a:tr h="3117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>
                          <a:effectLst/>
                        </a:rPr>
                        <a:t>drogi - 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>
                          <a:effectLst/>
                        </a:rPr>
                        <a:t>6 600 000 000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>
                          <a:effectLst/>
                        </a:rPr>
                        <a:t>drogi - 10 956 000 000</a:t>
                      </a:r>
                      <a:br>
                        <a:rPr lang="pl-PL" sz="1000" b="1" u="none" strike="noStrike">
                          <a:effectLst/>
                        </a:rPr>
                      </a:br>
                      <a:r>
                        <a:rPr lang="pl-PL" sz="1000" b="1" u="none" strike="noStrike">
                          <a:effectLst/>
                        </a:rPr>
                        <a:t/>
                      </a:r>
                      <a:br>
                        <a:rPr lang="pl-PL" sz="1000" b="1" u="none" strike="noStrike">
                          <a:effectLst/>
                        </a:rPr>
                      </a:br>
                      <a:r>
                        <a:rPr lang="pl-PL" sz="1000" b="1" u="none" strike="noStrike">
                          <a:effectLst/>
                        </a:rPr>
                        <a:t>kolej - 5 010 000 000 </a:t>
                      </a:r>
                      <a:br>
                        <a:rPr lang="pl-PL" sz="1000" b="1" u="none" strike="noStrike">
                          <a:effectLst/>
                        </a:rPr>
                      </a:br>
                      <a:r>
                        <a:rPr lang="pl-PL" sz="1000" b="1" u="none" strike="noStrike">
                          <a:effectLst/>
                        </a:rPr>
                        <a:t/>
                      </a:r>
                      <a:br>
                        <a:rPr lang="pl-PL" sz="1000" b="1" u="none" strike="noStrike">
                          <a:effectLst/>
                        </a:rPr>
                      </a:br>
                      <a:r>
                        <a:rPr lang="pl-PL" sz="1000" b="1" u="none" strike="noStrike">
                          <a:effectLst/>
                        </a:rPr>
                        <a:t>intermodal - 247 000 000</a:t>
                      </a:r>
                      <a:br>
                        <a:rPr lang="pl-PL" sz="1000" b="1" u="none" strike="noStrike">
                          <a:effectLst/>
                        </a:rPr>
                      </a:br>
                      <a:r>
                        <a:rPr lang="pl-PL" sz="1000" b="1" u="none" strike="noStrike">
                          <a:effectLst/>
                        </a:rPr>
                        <a:t/>
                      </a:r>
                      <a:br>
                        <a:rPr lang="pl-PL" sz="1000" b="1" u="none" strike="noStrike">
                          <a:effectLst/>
                        </a:rPr>
                      </a:br>
                      <a:r>
                        <a:rPr lang="pl-PL" sz="1000" b="1" u="none" strike="noStrike">
                          <a:effectLst/>
                        </a:rPr>
                        <a:t>morski - 837 000 000</a:t>
                      </a:r>
                      <a:br>
                        <a:rPr lang="pl-PL" sz="1000" b="1" u="none" strike="noStrike">
                          <a:effectLst/>
                        </a:rPr>
                      </a:br>
                      <a:r>
                        <a:rPr lang="pl-PL" sz="1000" b="1" u="none" strike="noStrike">
                          <a:effectLst/>
                        </a:rPr>
                        <a:t/>
                      </a:r>
                      <a:br>
                        <a:rPr lang="pl-PL" sz="1000" b="1" u="none" strike="noStrike">
                          <a:effectLst/>
                        </a:rPr>
                      </a:br>
                      <a:r>
                        <a:rPr lang="pl-PL" sz="1000" b="1" u="none" strike="noStrike">
                          <a:effectLst/>
                        </a:rPr>
                        <a:t>śródlądowy - 252 000 000</a:t>
                      </a:r>
                      <a:br>
                        <a:rPr lang="pl-PL" sz="1000" b="1" u="none" strike="noStrike">
                          <a:effectLst/>
                        </a:rPr>
                      </a:br>
                      <a:r>
                        <a:rPr lang="pl-PL" sz="1000" b="1" u="none" strike="noStrike">
                          <a:effectLst/>
                        </a:rPr>
                        <a:t/>
                      </a:r>
                      <a:br>
                        <a:rPr lang="pl-PL" sz="1000" b="1" u="none" strike="noStrike">
                          <a:effectLst/>
                        </a:rPr>
                      </a:br>
                      <a:r>
                        <a:rPr lang="pl-PL" sz="1000" b="1" u="none" strike="noStrike">
                          <a:effectLst/>
                        </a:rPr>
                        <a:t>lotniczy - 37 000 000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799048"/>
                  </a:ext>
                </a:extLst>
              </a:tr>
              <a:tr h="3117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>
                          <a:effectLst/>
                        </a:rPr>
                        <a:t>kolej - 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>
                          <a:effectLst/>
                        </a:rPr>
                        <a:t>4 980 000 000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218903"/>
                  </a:ext>
                </a:extLst>
              </a:tr>
              <a:tr h="3117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>
                          <a:effectLst/>
                        </a:rPr>
                        <a:t>intermodal - 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>
                          <a:effectLst/>
                        </a:rPr>
                        <a:t>230 000 000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63786"/>
                  </a:ext>
                </a:extLst>
              </a:tr>
              <a:tr h="31170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>
                          <a:effectLst/>
                        </a:rPr>
                        <a:t>morski - 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>
                          <a:effectLst/>
                        </a:rPr>
                        <a:t>760 000 000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830766"/>
                  </a:ext>
                </a:extLst>
              </a:tr>
              <a:tr h="34910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>
                          <a:effectLst/>
                        </a:rPr>
                        <a:t>śródlądowy - 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>
                          <a:effectLst/>
                        </a:rPr>
                        <a:t>235 000 000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458719"/>
                  </a:ext>
                </a:extLst>
              </a:tr>
              <a:tr h="4052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>
                          <a:effectLst/>
                        </a:rPr>
                        <a:t>lotniczy - 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35 000 000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46935"/>
                  </a:ext>
                </a:extLst>
              </a:tr>
              <a:tr h="18078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8060852"/>
                  </a:ext>
                </a:extLst>
              </a:tr>
              <a:tr h="16208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RAZEM transport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12 840 000 000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17 339 000 000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52105"/>
                  </a:ext>
                </a:extLst>
              </a:tr>
              <a:tr h="2929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>
                          <a:effectLst/>
                        </a:rPr>
                        <a:t>pomoc techniczna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>
                          <a:effectLst/>
                        </a:rPr>
                        <a:t>306 600 000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>
                          <a:effectLst/>
                        </a:rPr>
                        <a:t>327 000 000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660690"/>
                  </a:ext>
                </a:extLst>
              </a:tr>
              <a:tr h="4114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Łącznie Program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25 085 600 000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27 410 746 885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856726"/>
                  </a:ext>
                </a:extLst>
              </a:tr>
            </a:tbl>
          </a:graphicData>
        </a:graphic>
      </p:graphicFrame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722"/>
            <a:ext cx="12192000" cy="6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lum bright="7000"/>
          </a:blip>
          <a:stretch>
            <a:fillRect/>
          </a:stretch>
        </p:blipFill>
        <p:spPr>
          <a:xfrm>
            <a:off x="2648671" y="-13874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722"/>
            <a:ext cx="12192000" cy="69238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402725" y="551093"/>
            <a:ext cx="99580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KRAJOWY PLAN ODBUDOWY I ZWIĘKSZANIA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ODPORNOŚCI (KPO)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61" y="430898"/>
            <a:ext cx="2060164" cy="5672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32838" y="1854723"/>
            <a:ext cx="10420962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29338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Nowy instrument wsparcia służący przezwyciężeniu konsekwencji gospodarczych i społecznych oraz skutków asymetrycznych dla państw członkowskich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Reformy i inwestycje ukierunkowane na zieloną i cyfrową transformację w formie spójnego pakietu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37% łącznej alokacji na cele związane z klimatem i co najmniej 20% alokacji na cele związane z cyfryzacją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Dotacje i pożyczki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 instrumentu dla Polski – ponad 58,1 mld euro, w tym 23,9 mld euro w formie dotacji oraz 34,2 mld euro w formie pożyczek (w cenach bieżących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– dotacja 5,7 mld euro, pożyczki 0,7 mld euro, łącznie 6,4 mld euro</a:t>
            </a:r>
            <a:endParaRPr lang="pl-PL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081" y="182922"/>
            <a:ext cx="1233436" cy="12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lum bright="7000"/>
          </a:blip>
          <a:stretch>
            <a:fillRect/>
          </a:stretch>
        </p:blipFill>
        <p:spPr>
          <a:xfrm>
            <a:off x="2648671" y="-13874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722"/>
            <a:ext cx="12192000" cy="69238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382471" y="545440"/>
            <a:ext cx="99580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KRAJOWY PLAN ODBUDOWY I ZWIĘKSZANIA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ODPORNOŚCI (KPO)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61" y="430898"/>
            <a:ext cx="2060164" cy="5672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84350" y="1264344"/>
            <a:ext cx="10420962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29338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</a:t>
            </a: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nad przygotowaniem dokumentu koordynuje MFIPR.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nad dokumentem rozpoczęły się w połowie zeszłego roku.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Zebrano propozycje inwestycji od resortów, regionów oraz innych instytucji i następnie przeanalizowano je i stworzono kryteria oceny (wpłynęło prawie 1200 propozycji inwestycji).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Propozycje inwestycji oceniane były przez 5 grup roboczych na podstawie matrycy KPO.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Matryca KPO umożliwiła weryfikację zgłoszonych projektów pod kątem celów społeczno-gospodarczych oraz podział projektów na te które mogą być finansowane z KPO oraz te które będą mogły otrzymać dofinansowanie z innych źródeł</a:t>
            </a:r>
            <a:r>
              <a:rPr lang="pl-P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dokumentu przekazany został do KE</a:t>
            </a: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pPr/>
              <a:t>15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081" y="182922"/>
            <a:ext cx="1233436" cy="12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lum bright="7000"/>
          </a:blip>
          <a:stretch>
            <a:fillRect/>
          </a:stretch>
        </p:blipFill>
        <p:spPr>
          <a:xfrm>
            <a:off x="2648671" y="-13874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722"/>
            <a:ext cx="12192000" cy="69238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382471" y="545440"/>
            <a:ext cx="99580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KRAJOWY PLAN ODBUDOWY I ZWIĘKSZANIA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ODPORNOŚCI (KPO)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61" y="430898"/>
            <a:ext cx="2060164" cy="5672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84350" y="1264344"/>
            <a:ext cx="10420962" cy="4662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29338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INTERMODALNE 		(E2.1.3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CEL: 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  <a:defRPr/>
            </a:pPr>
            <a:r>
              <a:rPr lang="pl-PL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 efektywności usług transportu intermodalnego co pozwoli na dalsze zwiększanie udziału tego typu transportu w przewozach towarowych.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CHARAKTERYSTYKA: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  <a:defRPr/>
            </a:pPr>
            <a:r>
              <a:rPr lang="pl-PL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b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ealizowane </a:t>
            </a:r>
            <a:r>
              <a:rPr lang="pl-PL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będą inwestycje wpisujące się w cele określone w opracowywanym dokumencie kierunkowym dla obszaru transportu intermodalnego (działania punktowe w obszarze budowy, rozbudowy terminali przeładunkowych, bocznic do i w terminalach oraz urządzenia) + prawdopodobnie projekty dotyczące zakupu taboru intermodalnego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b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pl-PL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wybierane w trybie konkursowym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081" y="182922"/>
            <a:ext cx="1233436" cy="122836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6096001" y="5195314"/>
            <a:ext cx="5257799" cy="73184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BUDŻET: </a:t>
            </a:r>
            <a:r>
              <a:rPr lang="pl-PL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planowane 175 mln EURO</a:t>
            </a:r>
            <a:endParaRPr lang="pl-PL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lum bright="7000"/>
          </a:blip>
          <a:stretch>
            <a:fillRect/>
          </a:stretch>
        </p:blipFill>
        <p:spPr>
          <a:xfrm>
            <a:off x="2648671" y="-13874"/>
            <a:ext cx="10676592" cy="447049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833" y="-16725"/>
            <a:ext cx="2458683" cy="116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351" y="168688"/>
            <a:ext cx="2060164" cy="567292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11" name="Picture 2" descr="C:\Users\user\Desktop\Nowy folder\niebieskie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571" y="-138555"/>
            <a:ext cx="871505" cy="8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user\Desktop\Nowy folder\niebieskie-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21" y="-192382"/>
            <a:ext cx="961793" cy="9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user\Desktop\Nowy folder\niebieskie-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43" y="349833"/>
            <a:ext cx="943296" cy="94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859379" y="1459831"/>
            <a:ext cx="10619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pl-PL" sz="2000" b="1" dirty="0" smtClean="0">
              <a:solidFill>
                <a:srgbClr val="2A348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sz="2000" b="1" dirty="0" smtClean="0">
              <a:solidFill>
                <a:srgbClr val="2A348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sz="2000" b="1" dirty="0">
              <a:solidFill>
                <a:srgbClr val="2A348B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910840" y="349833"/>
            <a:ext cx="70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KRAJOWY PLAN ODBUDOWY - TRANSPORT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722"/>
            <a:ext cx="12192000" cy="692380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884363" y="914400"/>
            <a:ext cx="9348787" cy="4719638"/>
            <a:chOff x="1187" y="576"/>
            <a:chExt cx="5889" cy="297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7" y="576"/>
              <a:ext cx="5889" cy="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1187" y="576"/>
              <a:ext cx="5064" cy="2132"/>
              <a:chOff x="1187" y="576"/>
              <a:chExt cx="5064" cy="2132"/>
            </a:xfrm>
          </p:grpSpPr>
          <p:sp>
            <p:nvSpPr>
              <p:cNvPr id="97" name="Rectangle 5"/>
              <p:cNvSpPr>
                <a:spLocks noChangeArrowheads="1"/>
              </p:cNvSpPr>
              <p:nvPr/>
            </p:nvSpPr>
            <p:spPr bwMode="auto">
              <a:xfrm>
                <a:off x="1192" y="581"/>
                <a:ext cx="417" cy="121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" name="Rectangle 6"/>
              <p:cNvSpPr>
                <a:spLocks noChangeArrowheads="1"/>
              </p:cNvSpPr>
              <p:nvPr/>
            </p:nvSpPr>
            <p:spPr bwMode="auto">
              <a:xfrm>
                <a:off x="1235" y="581"/>
                <a:ext cx="329" cy="106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" name="Rectangle 7"/>
              <p:cNvSpPr>
                <a:spLocks noChangeArrowheads="1"/>
              </p:cNvSpPr>
              <p:nvPr/>
            </p:nvSpPr>
            <p:spPr bwMode="auto">
              <a:xfrm>
                <a:off x="1564" y="579"/>
                <a:ext cx="7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8"/>
              <p:cNvSpPr>
                <a:spLocks noChangeArrowheads="1"/>
              </p:cNvSpPr>
              <p:nvPr/>
            </p:nvSpPr>
            <p:spPr bwMode="auto">
              <a:xfrm>
                <a:off x="1609" y="581"/>
                <a:ext cx="3685" cy="121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" name="Rectangle 9"/>
              <p:cNvSpPr>
                <a:spLocks noChangeArrowheads="1"/>
              </p:cNvSpPr>
              <p:nvPr/>
            </p:nvSpPr>
            <p:spPr bwMode="auto">
              <a:xfrm>
                <a:off x="1655" y="581"/>
                <a:ext cx="3594" cy="106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pl-PL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Propozycja podziału kwot na sektory</a:t>
                </a:r>
                <a:endParaRPr lang="pl-PL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10"/>
              <p:cNvSpPr>
                <a:spLocks noChangeArrowheads="1"/>
              </p:cNvSpPr>
              <p:nvPr/>
            </p:nvSpPr>
            <p:spPr bwMode="auto">
              <a:xfrm>
                <a:off x="1655" y="579"/>
                <a:ext cx="7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11"/>
              <p:cNvSpPr>
                <a:spLocks noChangeArrowheads="1"/>
              </p:cNvSpPr>
              <p:nvPr/>
            </p:nvSpPr>
            <p:spPr bwMode="auto">
              <a:xfrm>
                <a:off x="5294" y="581"/>
                <a:ext cx="951" cy="121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5340" y="581"/>
                <a:ext cx="861" cy="106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5" name="Rectangle 13"/>
              <p:cNvSpPr>
                <a:spLocks noChangeArrowheads="1"/>
              </p:cNvSpPr>
              <p:nvPr/>
            </p:nvSpPr>
            <p:spPr bwMode="auto">
              <a:xfrm>
                <a:off x="5586" y="583"/>
                <a:ext cx="42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mln EUR</a:t>
                </a:r>
                <a:endParaRPr kumimoji="0" lang="pl-PL" alt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14"/>
              <p:cNvSpPr>
                <a:spLocks noChangeArrowheads="1"/>
              </p:cNvSpPr>
              <p:nvPr/>
            </p:nvSpPr>
            <p:spPr bwMode="auto">
              <a:xfrm>
                <a:off x="5955" y="583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15"/>
              <p:cNvSpPr>
                <a:spLocks noChangeArrowheads="1"/>
              </p:cNvSpPr>
              <p:nvPr/>
            </p:nvSpPr>
            <p:spPr bwMode="auto">
              <a:xfrm>
                <a:off x="1187" y="576"/>
                <a:ext cx="4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" name="Rectangle 16"/>
              <p:cNvSpPr>
                <a:spLocks noChangeArrowheads="1"/>
              </p:cNvSpPr>
              <p:nvPr/>
            </p:nvSpPr>
            <p:spPr bwMode="auto">
              <a:xfrm>
                <a:off x="1187" y="576"/>
                <a:ext cx="4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9" name="Rectangle 17"/>
              <p:cNvSpPr>
                <a:spLocks noChangeArrowheads="1"/>
              </p:cNvSpPr>
              <p:nvPr/>
            </p:nvSpPr>
            <p:spPr bwMode="auto">
              <a:xfrm>
                <a:off x="1191" y="576"/>
                <a:ext cx="417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0" name="Rectangle 18"/>
              <p:cNvSpPr>
                <a:spLocks noChangeArrowheads="1"/>
              </p:cNvSpPr>
              <p:nvPr/>
            </p:nvSpPr>
            <p:spPr bwMode="auto">
              <a:xfrm>
                <a:off x="1608" y="576"/>
                <a:ext cx="4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" name="Rectangle 19"/>
              <p:cNvSpPr>
                <a:spLocks noChangeArrowheads="1"/>
              </p:cNvSpPr>
              <p:nvPr/>
            </p:nvSpPr>
            <p:spPr bwMode="auto">
              <a:xfrm>
                <a:off x="1612" y="576"/>
                <a:ext cx="3681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" name="Rectangle 20"/>
              <p:cNvSpPr>
                <a:spLocks noChangeArrowheads="1"/>
              </p:cNvSpPr>
              <p:nvPr/>
            </p:nvSpPr>
            <p:spPr bwMode="auto">
              <a:xfrm>
                <a:off x="5293" y="576"/>
                <a:ext cx="4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3" name="Rectangle 21"/>
              <p:cNvSpPr>
                <a:spLocks noChangeArrowheads="1"/>
              </p:cNvSpPr>
              <p:nvPr/>
            </p:nvSpPr>
            <p:spPr bwMode="auto">
              <a:xfrm>
                <a:off x="5297" y="576"/>
                <a:ext cx="947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" name="Rectangle 22"/>
              <p:cNvSpPr>
                <a:spLocks noChangeArrowheads="1"/>
              </p:cNvSpPr>
              <p:nvPr/>
            </p:nvSpPr>
            <p:spPr bwMode="auto">
              <a:xfrm>
                <a:off x="6244" y="576"/>
                <a:ext cx="4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" name="Rectangle 23"/>
              <p:cNvSpPr>
                <a:spLocks noChangeArrowheads="1"/>
              </p:cNvSpPr>
              <p:nvPr/>
            </p:nvSpPr>
            <p:spPr bwMode="auto">
              <a:xfrm>
                <a:off x="6244" y="576"/>
                <a:ext cx="4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6" name="Rectangle 24"/>
              <p:cNvSpPr>
                <a:spLocks noChangeArrowheads="1"/>
              </p:cNvSpPr>
              <p:nvPr/>
            </p:nvSpPr>
            <p:spPr bwMode="auto">
              <a:xfrm>
                <a:off x="1187" y="580"/>
                <a:ext cx="4" cy="122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7" name="Rectangle 25"/>
              <p:cNvSpPr>
                <a:spLocks noChangeArrowheads="1"/>
              </p:cNvSpPr>
              <p:nvPr/>
            </p:nvSpPr>
            <p:spPr bwMode="auto">
              <a:xfrm>
                <a:off x="6244" y="580"/>
                <a:ext cx="4" cy="122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" name="Rectangle 26"/>
              <p:cNvSpPr>
                <a:spLocks noChangeArrowheads="1"/>
              </p:cNvSpPr>
              <p:nvPr/>
            </p:nvSpPr>
            <p:spPr bwMode="auto">
              <a:xfrm>
                <a:off x="1192" y="707"/>
                <a:ext cx="5056" cy="116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" name="Rectangle 27"/>
              <p:cNvSpPr>
                <a:spLocks noChangeArrowheads="1"/>
              </p:cNvSpPr>
              <p:nvPr/>
            </p:nvSpPr>
            <p:spPr bwMode="auto">
              <a:xfrm>
                <a:off x="1235" y="707"/>
                <a:ext cx="4969" cy="106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0" name="Rectangle 28"/>
              <p:cNvSpPr>
                <a:spLocks noChangeArrowheads="1"/>
              </p:cNvSpPr>
              <p:nvPr/>
            </p:nvSpPr>
            <p:spPr bwMode="auto">
              <a:xfrm>
                <a:off x="3263" y="705"/>
                <a:ext cx="98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CZĘŚĆ DOTACYJNA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29"/>
              <p:cNvSpPr>
                <a:spLocks noChangeArrowheads="1"/>
              </p:cNvSpPr>
              <p:nvPr/>
            </p:nvSpPr>
            <p:spPr bwMode="auto">
              <a:xfrm>
                <a:off x="4177" y="705"/>
                <a:ext cx="7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Rectangle 30"/>
              <p:cNvSpPr>
                <a:spLocks noChangeArrowheads="1"/>
              </p:cNvSpPr>
              <p:nvPr/>
            </p:nvSpPr>
            <p:spPr bwMode="auto">
              <a:xfrm>
                <a:off x="1187" y="702"/>
                <a:ext cx="4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3" name="Rectangle 31"/>
              <p:cNvSpPr>
                <a:spLocks noChangeArrowheads="1"/>
              </p:cNvSpPr>
              <p:nvPr/>
            </p:nvSpPr>
            <p:spPr bwMode="auto">
              <a:xfrm>
                <a:off x="1191" y="702"/>
                <a:ext cx="417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4" name="Rectangle 32"/>
              <p:cNvSpPr>
                <a:spLocks noChangeArrowheads="1"/>
              </p:cNvSpPr>
              <p:nvPr/>
            </p:nvSpPr>
            <p:spPr bwMode="auto">
              <a:xfrm>
                <a:off x="1608" y="702"/>
                <a:ext cx="4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5" name="Rectangle 33"/>
              <p:cNvSpPr>
                <a:spLocks noChangeArrowheads="1"/>
              </p:cNvSpPr>
              <p:nvPr/>
            </p:nvSpPr>
            <p:spPr bwMode="auto">
              <a:xfrm>
                <a:off x="1612" y="702"/>
                <a:ext cx="3681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" name="Rectangle 34"/>
              <p:cNvSpPr>
                <a:spLocks noChangeArrowheads="1"/>
              </p:cNvSpPr>
              <p:nvPr/>
            </p:nvSpPr>
            <p:spPr bwMode="auto">
              <a:xfrm>
                <a:off x="5293" y="702"/>
                <a:ext cx="4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" name="Rectangle 35"/>
              <p:cNvSpPr>
                <a:spLocks noChangeArrowheads="1"/>
              </p:cNvSpPr>
              <p:nvPr/>
            </p:nvSpPr>
            <p:spPr bwMode="auto">
              <a:xfrm>
                <a:off x="5297" y="702"/>
                <a:ext cx="947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" name="Rectangle 36"/>
              <p:cNvSpPr>
                <a:spLocks noChangeArrowheads="1"/>
              </p:cNvSpPr>
              <p:nvPr/>
            </p:nvSpPr>
            <p:spPr bwMode="auto">
              <a:xfrm>
                <a:off x="6244" y="702"/>
                <a:ext cx="4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" name="Rectangle 37"/>
              <p:cNvSpPr>
                <a:spLocks noChangeArrowheads="1"/>
              </p:cNvSpPr>
              <p:nvPr/>
            </p:nvSpPr>
            <p:spPr bwMode="auto">
              <a:xfrm>
                <a:off x="6244" y="702"/>
                <a:ext cx="4" cy="4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0" name="Rectangle 38"/>
              <p:cNvSpPr>
                <a:spLocks noChangeArrowheads="1"/>
              </p:cNvSpPr>
              <p:nvPr/>
            </p:nvSpPr>
            <p:spPr bwMode="auto">
              <a:xfrm>
                <a:off x="1187" y="706"/>
                <a:ext cx="4" cy="11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1" name="Rectangle 39"/>
              <p:cNvSpPr>
                <a:spLocks noChangeArrowheads="1"/>
              </p:cNvSpPr>
              <p:nvPr/>
            </p:nvSpPr>
            <p:spPr bwMode="auto">
              <a:xfrm>
                <a:off x="6247" y="706"/>
                <a:ext cx="4" cy="11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2" name="Rectangle 40"/>
              <p:cNvSpPr>
                <a:spLocks noChangeArrowheads="1"/>
              </p:cNvSpPr>
              <p:nvPr/>
            </p:nvSpPr>
            <p:spPr bwMode="auto">
              <a:xfrm>
                <a:off x="1235" y="829"/>
                <a:ext cx="31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E1.1.2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41"/>
              <p:cNvSpPr>
                <a:spLocks noChangeArrowheads="1"/>
              </p:cNvSpPr>
              <p:nvPr/>
            </p:nvSpPr>
            <p:spPr bwMode="auto">
              <a:xfrm>
                <a:off x="1503" y="829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42"/>
              <p:cNvSpPr>
                <a:spLocks noChangeArrowheads="1"/>
              </p:cNvSpPr>
              <p:nvPr/>
            </p:nvSpPr>
            <p:spPr bwMode="auto">
              <a:xfrm>
                <a:off x="1529" y="829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43"/>
              <p:cNvSpPr>
                <a:spLocks noChangeArrowheads="1"/>
              </p:cNvSpPr>
              <p:nvPr/>
            </p:nvSpPr>
            <p:spPr bwMode="auto">
              <a:xfrm>
                <a:off x="1655" y="837"/>
                <a:ext cx="1193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ZERO I NISKOEMISYJNY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44"/>
              <p:cNvSpPr>
                <a:spLocks noChangeArrowheads="1"/>
              </p:cNvSpPr>
              <p:nvPr/>
            </p:nvSpPr>
            <p:spPr bwMode="auto">
              <a:xfrm>
                <a:off x="2764" y="837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45"/>
              <p:cNvSpPr>
                <a:spLocks noChangeArrowheads="1"/>
              </p:cNvSpPr>
              <p:nvPr/>
            </p:nvSpPr>
            <p:spPr bwMode="auto">
              <a:xfrm>
                <a:off x="1655" y="993"/>
                <a:ext cx="180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TRANSPORT ZBIOROWY (AUTOBUSY)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Rectangle 46"/>
              <p:cNvSpPr>
                <a:spLocks noChangeArrowheads="1"/>
              </p:cNvSpPr>
              <p:nvPr/>
            </p:nvSpPr>
            <p:spPr bwMode="auto">
              <a:xfrm>
                <a:off x="3347" y="993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47"/>
              <p:cNvSpPr>
                <a:spLocks noChangeArrowheads="1"/>
              </p:cNvSpPr>
              <p:nvPr/>
            </p:nvSpPr>
            <p:spPr bwMode="auto">
              <a:xfrm>
                <a:off x="5340" y="940"/>
                <a:ext cx="28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1 131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Rectangle 48"/>
              <p:cNvSpPr>
                <a:spLocks noChangeArrowheads="1"/>
              </p:cNvSpPr>
              <p:nvPr/>
            </p:nvSpPr>
            <p:spPr bwMode="auto">
              <a:xfrm>
                <a:off x="5570" y="94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Rectangle 49"/>
              <p:cNvSpPr>
                <a:spLocks noChangeArrowheads="1"/>
              </p:cNvSpPr>
              <p:nvPr/>
            </p:nvSpPr>
            <p:spPr bwMode="auto">
              <a:xfrm>
                <a:off x="1187" y="823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2" name="Rectangle 50"/>
              <p:cNvSpPr>
                <a:spLocks noChangeArrowheads="1"/>
              </p:cNvSpPr>
              <p:nvPr/>
            </p:nvSpPr>
            <p:spPr bwMode="auto">
              <a:xfrm>
                <a:off x="1191" y="823"/>
                <a:ext cx="415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3" name="Rectangle 51"/>
              <p:cNvSpPr>
                <a:spLocks noChangeArrowheads="1"/>
              </p:cNvSpPr>
              <p:nvPr/>
            </p:nvSpPr>
            <p:spPr bwMode="auto">
              <a:xfrm>
                <a:off x="1606" y="823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4" name="Rectangle 52"/>
              <p:cNvSpPr>
                <a:spLocks noChangeArrowheads="1"/>
              </p:cNvSpPr>
              <p:nvPr/>
            </p:nvSpPr>
            <p:spPr bwMode="auto">
              <a:xfrm>
                <a:off x="1610" y="823"/>
                <a:ext cx="3681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5" name="Rectangle 53"/>
              <p:cNvSpPr>
                <a:spLocks noChangeArrowheads="1"/>
              </p:cNvSpPr>
              <p:nvPr/>
            </p:nvSpPr>
            <p:spPr bwMode="auto">
              <a:xfrm>
                <a:off x="5291" y="823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6" name="Rectangle 54"/>
              <p:cNvSpPr>
                <a:spLocks noChangeArrowheads="1"/>
              </p:cNvSpPr>
              <p:nvPr/>
            </p:nvSpPr>
            <p:spPr bwMode="auto">
              <a:xfrm>
                <a:off x="5295" y="823"/>
                <a:ext cx="949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7" name="Rectangle 55"/>
              <p:cNvSpPr>
                <a:spLocks noChangeArrowheads="1"/>
              </p:cNvSpPr>
              <p:nvPr/>
            </p:nvSpPr>
            <p:spPr bwMode="auto">
              <a:xfrm>
                <a:off x="6244" y="823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8" name="Rectangle 56"/>
              <p:cNvSpPr>
                <a:spLocks noChangeArrowheads="1"/>
              </p:cNvSpPr>
              <p:nvPr/>
            </p:nvSpPr>
            <p:spPr bwMode="auto">
              <a:xfrm>
                <a:off x="1187" y="827"/>
                <a:ext cx="4" cy="329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9" name="Rectangle 57"/>
              <p:cNvSpPr>
                <a:spLocks noChangeArrowheads="1"/>
              </p:cNvSpPr>
              <p:nvPr/>
            </p:nvSpPr>
            <p:spPr bwMode="auto">
              <a:xfrm>
                <a:off x="1606" y="827"/>
                <a:ext cx="4" cy="329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0" name="Rectangle 58"/>
              <p:cNvSpPr>
                <a:spLocks noChangeArrowheads="1"/>
              </p:cNvSpPr>
              <p:nvPr/>
            </p:nvSpPr>
            <p:spPr bwMode="auto">
              <a:xfrm>
                <a:off x="5291" y="827"/>
                <a:ext cx="4" cy="329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1" name="Rectangle 59"/>
              <p:cNvSpPr>
                <a:spLocks noChangeArrowheads="1"/>
              </p:cNvSpPr>
              <p:nvPr/>
            </p:nvSpPr>
            <p:spPr bwMode="auto">
              <a:xfrm>
                <a:off x="6244" y="827"/>
                <a:ext cx="4" cy="329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2" name="Rectangle 60"/>
              <p:cNvSpPr>
                <a:spLocks noChangeArrowheads="1"/>
              </p:cNvSpPr>
              <p:nvPr/>
            </p:nvSpPr>
            <p:spPr bwMode="auto">
              <a:xfrm>
                <a:off x="1192" y="1160"/>
                <a:ext cx="415" cy="157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3" name="Rectangle 61"/>
              <p:cNvSpPr>
                <a:spLocks noChangeArrowheads="1"/>
              </p:cNvSpPr>
              <p:nvPr/>
            </p:nvSpPr>
            <p:spPr bwMode="auto">
              <a:xfrm>
                <a:off x="1235" y="1160"/>
                <a:ext cx="329" cy="106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4" name="Rectangle 62"/>
              <p:cNvSpPr>
                <a:spLocks noChangeArrowheads="1"/>
              </p:cNvSpPr>
              <p:nvPr/>
            </p:nvSpPr>
            <p:spPr bwMode="auto">
              <a:xfrm>
                <a:off x="1235" y="1161"/>
                <a:ext cx="31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E2.1.1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63"/>
              <p:cNvSpPr>
                <a:spLocks noChangeArrowheads="1"/>
              </p:cNvSpPr>
              <p:nvPr/>
            </p:nvSpPr>
            <p:spPr bwMode="auto">
              <a:xfrm>
                <a:off x="1502" y="1161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64"/>
              <p:cNvSpPr>
                <a:spLocks noChangeArrowheads="1"/>
              </p:cNvSpPr>
              <p:nvPr/>
            </p:nvSpPr>
            <p:spPr bwMode="auto">
              <a:xfrm>
                <a:off x="1611" y="1160"/>
                <a:ext cx="3681" cy="157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7" name="Rectangle 65"/>
              <p:cNvSpPr>
                <a:spLocks noChangeArrowheads="1"/>
              </p:cNvSpPr>
              <p:nvPr/>
            </p:nvSpPr>
            <p:spPr bwMode="auto">
              <a:xfrm>
                <a:off x="1655" y="1160"/>
                <a:ext cx="3594" cy="157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8" name="Rectangle 66"/>
              <p:cNvSpPr>
                <a:spLocks noChangeArrowheads="1"/>
              </p:cNvSpPr>
              <p:nvPr/>
            </p:nvSpPr>
            <p:spPr bwMode="auto">
              <a:xfrm>
                <a:off x="1655" y="1161"/>
                <a:ext cx="84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LINIE KOLEJOWE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67"/>
              <p:cNvSpPr>
                <a:spLocks noChangeArrowheads="1"/>
              </p:cNvSpPr>
              <p:nvPr/>
            </p:nvSpPr>
            <p:spPr bwMode="auto">
              <a:xfrm>
                <a:off x="2424" y="1161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68"/>
              <p:cNvSpPr>
                <a:spLocks noChangeArrowheads="1"/>
              </p:cNvSpPr>
              <p:nvPr/>
            </p:nvSpPr>
            <p:spPr bwMode="auto">
              <a:xfrm>
                <a:off x="5296" y="1160"/>
                <a:ext cx="949" cy="157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1" name="Rectangle 69"/>
              <p:cNvSpPr>
                <a:spLocks noChangeArrowheads="1"/>
              </p:cNvSpPr>
              <p:nvPr/>
            </p:nvSpPr>
            <p:spPr bwMode="auto">
              <a:xfrm>
                <a:off x="5340" y="1185"/>
                <a:ext cx="861" cy="107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2" name="Rectangle 70"/>
              <p:cNvSpPr>
                <a:spLocks noChangeArrowheads="1"/>
              </p:cNvSpPr>
              <p:nvPr/>
            </p:nvSpPr>
            <p:spPr bwMode="auto">
              <a:xfrm>
                <a:off x="5340" y="1186"/>
                <a:ext cx="28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2 392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71"/>
              <p:cNvSpPr>
                <a:spLocks noChangeArrowheads="1"/>
              </p:cNvSpPr>
              <p:nvPr/>
            </p:nvSpPr>
            <p:spPr bwMode="auto">
              <a:xfrm>
                <a:off x="5570" y="1186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72"/>
              <p:cNvSpPr>
                <a:spLocks noChangeArrowheads="1"/>
              </p:cNvSpPr>
              <p:nvPr/>
            </p:nvSpPr>
            <p:spPr bwMode="auto">
              <a:xfrm>
                <a:off x="1187" y="1156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5" name="Rectangle 73"/>
              <p:cNvSpPr>
                <a:spLocks noChangeArrowheads="1"/>
              </p:cNvSpPr>
              <p:nvPr/>
            </p:nvSpPr>
            <p:spPr bwMode="auto">
              <a:xfrm>
                <a:off x="1191" y="1156"/>
                <a:ext cx="415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6" name="Rectangle 74"/>
              <p:cNvSpPr>
                <a:spLocks noChangeArrowheads="1"/>
              </p:cNvSpPr>
              <p:nvPr/>
            </p:nvSpPr>
            <p:spPr bwMode="auto">
              <a:xfrm>
                <a:off x="1606" y="1156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7" name="Rectangle 75"/>
              <p:cNvSpPr>
                <a:spLocks noChangeArrowheads="1"/>
              </p:cNvSpPr>
              <p:nvPr/>
            </p:nvSpPr>
            <p:spPr bwMode="auto">
              <a:xfrm>
                <a:off x="1610" y="1156"/>
                <a:ext cx="3681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8" name="Rectangle 76"/>
              <p:cNvSpPr>
                <a:spLocks noChangeArrowheads="1"/>
              </p:cNvSpPr>
              <p:nvPr/>
            </p:nvSpPr>
            <p:spPr bwMode="auto">
              <a:xfrm>
                <a:off x="5291" y="1156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9" name="Rectangle 77"/>
              <p:cNvSpPr>
                <a:spLocks noChangeArrowheads="1"/>
              </p:cNvSpPr>
              <p:nvPr/>
            </p:nvSpPr>
            <p:spPr bwMode="auto">
              <a:xfrm>
                <a:off x="5295" y="1156"/>
                <a:ext cx="949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0" name="Rectangle 78"/>
              <p:cNvSpPr>
                <a:spLocks noChangeArrowheads="1"/>
              </p:cNvSpPr>
              <p:nvPr/>
            </p:nvSpPr>
            <p:spPr bwMode="auto">
              <a:xfrm>
                <a:off x="6244" y="1156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1" name="Rectangle 79"/>
              <p:cNvSpPr>
                <a:spLocks noChangeArrowheads="1"/>
              </p:cNvSpPr>
              <p:nvPr/>
            </p:nvSpPr>
            <p:spPr bwMode="auto">
              <a:xfrm>
                <a:off x="1187" y="1160"/>
                <a:ext cx="4" cy="15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2" name="Rectangle 80"/>
              <p:cNvSpPr>
                <a:spLocks noChangeArrowheads="1"/>
              </p:cNvSpPr>
              <p:nvPr/>
            </p:nvSpPr>
            <p:spPr bwMode="auto">
              <a:xfrm>
                <a:off x="1606" y="1160"/>
                <a:ext cx="4" cy="15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3" name="Rectangle 81"/>
              <p:cNvSpPr>
                <a:spLocks noChangeArrowheads="1"/>
              </p:cNvSpPr>
              <p:nvPr/>
            </p:nvSpPr>
            <p:spPr bwMode="auto">
              <a:xfrm>
                <a:off x="5291" y="1160"/>
                <a:ext cx="4" cy="15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4" name="Rectangle 82"/>
              <p:cNvSpPr>
                <a:spLocks noChangeArrowheads="1"/>
              </p:cNvSpPr>
              <p:nvPr/>
            </p:nvSpPr>
            <p:spPr bwMode="auto">
              <a:xfrm>
                <a:off x="6244" y="1160"/>
                <a:ext cx="4" cy="15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5" name="Rectangle 83"/>
              <p:cNvSpPr>
                <a:spLocks noChangeArrowheads="1"/>
              </p:cNvSpPr>
              <p:nvPr/>
            </p:nvSpPr>
            <p:spPr bwMode="auto">
              <a:xfrm>
                <a:off x="1235" y="1322"/>
                <a:ext cx="31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E2.1.2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84"/>
              <p:cNvSpPr>
                <a:spLocks noChangeArrowheads="1"/>
              </p:cNvSpPr>
              <p:nvPr/>
            </p:nvSpPr>
            <p:spPr bwMode="auto">
              <a:xfrm>
                <a:off x="1502" y="1322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85"/>
              <p:cNvSpPr>
                <a:spLocks noChangeArrowheads="1"/>
              </p:cNvSpPr>
              <p:nvPr/>
            </p:nvSpPr>
            <p:spPr bwMode="auto">
              <a:xfrm>
                <a:off x="1655" y="1322"/>
                <a:ext cx="156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PASAŻERSKI TABOR KOLEJOWY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86"/>
              <p:cNvSpPr>
                <a:spLocks noChangeArrowheads="1"/>
              </p:cNvSpPr>
              <p:nvPr/>
            </p:nvSpPr>
            <p:spPr bwMode="auto">
              <a:xfrm>
                <a:off x="3118" y="1322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87"/>
              <p:cNvSpPr>
                <a:spLocks noChangeArrowheads="1"/>
              </p:cNvSpPr>
              <p:nvPr/>
            </p:nvSpPr>
            <p:spPr bwMode="auto">
              <a:xfrm>
                <a:off x="1655" y="1479"/>
                <a:ext cx="126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(KRAJOWY, REGIONALNY)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88"/>
              <p:cNvSpPr>
                <a:spLocks noChangeArrowheads="1"/>
              </p:cNvSpPr>
              <p:nvPr/>
            </p:nvSpPr>
            <p:spPr bwMode="auto">
              <a:xfrm>
                <a:off x="2831" y="1479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89"/>
              <p:cNvSpPr>
                <a:spLocks noChangeArrowheads="1"/>
              </p:cNvSpPr>
              <p:nvPr/>
            </p:nvSpPr>
            <p:spPr bwMode="auto">
              <a:xfrm>
                <a:off x="5340" y="1425"/>
                <a:ext cx="20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965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90"/>
              <p:cNvSpPr>
                <a:spLocks noChangeArrowheads="1"/>
              </p:cNvSpPr>
              <p:nvPr/>
            </p:nvSpPr>
            <p:spPr bwMode="auto">
              <a:xfrm>
                <a:off x="5494" y="142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91"/>
              <p:cNvSpPr>
                <a:spLocks noChangeArrowheads="1"/>
              </p:cNvSpPr>
              <p:nvPr/>
            </p:nvSpPr>
            <p:spPr bwMode="auto">
              <a:xfrm>
                <a:off x="1187" y="1317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4" name="Rectangle 92"/>
              <p:cNvSpPr>
                <a:spLocks noChangeArrowheads="1"/>
              </p:cNvSpPr>
              <p:nvPr/>
            </p:nvSpPr>
            <p:spPr bwMode="auto">
              <a:xfrm>
                <a:off x="1191" y="1317"/>
                <a:ext cx="415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5" name="Rectangle 93"/>
              <p:cNvSpPr>
                <a:spLocks noChangeArrowheads="1"/>
              </p:cNvSpPr>
              <p:nvPr/>
            </p:nvSpPr>
            <p:spPr bwMode="auto">
              <a:xfrm>
                <a:off x="1606" y="1317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6" name="Rectangle 94"/>
              <p:cNvSpPr>
                <a:spLocks noChangeArrowheads="1"/>
              </p:cNvSpPr>
              <p:nvPr/>
            </p:nvSpPr>
            <p:spPr bwMode="auto">
              <a:xfrm>
                <a:off x="1610" y="1317"/>
                <a:ext cx="3681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7" name="Rectangle 95"/>
              <p:cNvSpPr>
                <a:spLocks noChangeArrowheads="1"/>
              </p:cNvSpPr>
              <p:nvPr/>
            </p:nvSpPr>
            <p:spPr bwMode="auto">
              <a:xfrm>
                <a:off x="5291" y="1317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8" name="Rectangle 96"/>
              <p:cNvSpPr>
                <a:spLocks noChangeArrowheads="1"/>
              </p:cNvSpPr>
              <p:nvPr/>
            </p:nvSpPr>
            <p:spPr bwMode="auto">
              <a:xfrm>
                <a:off x="5295" y="1317"/>
                <a:ext cx="949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9" name="Rectangle 97"/>
              <p:cNvSpPr>
                <a:spLocks noChangeArrowheads="1"/>
              </p:cNvSpPr>
              <p:nvPr/>
            </p:nvSpPr>
            <p:spPr bwMode="auto">
              <a:xfrm>
                <a:off x="6244" y="1317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0" name="Rectangle 98"/>
              <p:cNvSpPr>
                <a:spLocks noChangeArrowheads="1"/>
              </p:cNvSpPr>
              <p:nvPr/>
            </p:nvSpPr>
            <p:spPr bwMode="auto">
              <a:xfrm>
                <a:off x="1187" y="1321"/>
                <a:ext cx="4" cy="313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1" name="Rectangle 99"/>
              <p:cNvSpPr>
                <a:spLocks noChangeArrowheads="1"/>
              </p:cNvSpPr>
              <p:nvPr/>
            </p:nvSpPr>
            <p:spPr bwMode="auto">
              <a:xfrm>
                <a:off x="1606" y="1321"/>
                <a:ext cx="4" cy="313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2" name="Rectangle 100"/>
              <p:cNvSpPr>
                <a:spLocks noChangeArrowheads="1"/>
              </p:cNvSpPr>
              <p:nvPr/>
            </p:nvSpPr>
            <p:spPr bwMode="auto">
              <a:xfrm>
                <a:off x="5291" y="1321"/>
                <a:ext cx="4" cy="313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3" name="Rectangle 101"/>
              <p:cNvSpPr>
                <a:spLocks noChangeArrowheads="1"/>
              </p:cNvSpPr>
              <p:nvPr/>
            </p:nvSpPr>
            <p:spPr bwMode="auto">
              <a:xfrm>
                <a:off x="6244" y="1321"/>
                <a:ext cx="4" cy="313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4" name="Rectangle 102"/>
              <p:cNvSpPr>
                <a:spLocks noChangeArrowheads="1"/>
              </p:cNvSpPr>
              <p:nvPr/>
            </p:nvSpPr>
            <p:spPr bwMode="auto">
              <a:xfrm>
                <a:off x="1192" y="1638"/>
                <a:ext cx="415" cy="157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5" name="Rectangle 103"/>
              <p:cNvSpPr>
                <a:spLocks noChangeArrowheads="1"/>
              </p:cNvSpPr>
              <p:nvPr/>
            </p:nvSpPr>
            <p:spPr bwMode="auto">
              <a:xfrm>
                <a:off x="1235" y="1638"/>
                <a:ext cx="329" cy="106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6" name="Rectangle 104"/>
              <p:cNvSpPr>
                <a:spLocks noChangeArrowheads="1"/>
              </p:cNvSpPr>
              <p:nvPr/>
            </p:nvSpPr>
            <p:spPr bwMode="auto">
              <a:xfrm>
                <a:off x="1235" y="1640"/>
                <a:ext cx="31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E2.1.3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105"/>
              <p:cNvSpPr>
                <a:spLocks noChangeArrowheads="1"/>
              </p:cNvSpPr>
              <p:nvPr/>
            </p:nvSpPr>
            <p:spPr bwMode="auto">
              <a:xfrm>
                <a:off x="1502" y="164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106"/>
              <p:cNvSpPr>
                <a:spLocks noChangeArrowheads="1"/>
              </p:cNvSpPr>
              <p:nvPr/>
            </p:nvSpPr>
            <p:spPr bwMode="auto">
              <a:xfrm>
                <a:off x="1611" y="1638"/>
                <a:ext cx="3681" cy="157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9" name="Rectangle 107"/>
              <p:cNvSpPr>
                <a:spLocks noChangeArrowheads="1"/>
              </p:cNvSpPr>
              <p:nvPr/>
            </p:nvSpPr>
            <p:spPr bwMode="auto">
              <a:xfrm>
                <a:off x="1655" y="1638"/>
                <a:ext cx="3594" cy="157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0" name="Rectangle 108"/>
              <p:cNvSpPr>
                <a:spLocks noChangeArrowheads="1"/>
              </p:cNvSpPr>
              <p:nvPr/>
            </p:nvSpPr>
            <p:spPr bwMode="auto">
              <a:xfrm>
                <a:off x="1655" y="1640"/>
                <a:ext cx="142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TRANSPORT INTERMODALNY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109"/>
              <p:cNvSpPr>
                <a:spLocks noChangeArrowheads="1"/>
              </p:cNvSpPr>
              <p:nvPr/>
            </p:nvSpPr>
            <p:spPr bwMode="auto">
              <a:xfrm>
                <a:off x="2985" y="164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110"/>
              <p:cNvSpPr>
                <a:spLocks noChangeArrowheads="1"/>
              </p:cNvSpPr>
              <p:nvPr/>
            </p:nvSpPr>
            <p:spPr bwMode="auto">
              <a:xfrm>
                <a:off x="5296" y="1638"/>
                <a:ext cx="949" cy="157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3" name="Rectangle 111"/>
              <p:cNvSpPr>
                <a:spLocks noChangeArrowheads="1"/>
              </p:cNvSpPr>
              <p:nvPr/>
            </p:nvSpPr>
            <p:spPr bwMode="auto">
              <a:xfrm>
                <a:off x="5340" y="1663"/>
                <a:ext cx="861" cy="106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4" name="Rectangle 112"/>
              <p:cNvSpPr>
                <a:spLocks noChangeArrowheads="1"/>
              </p:cNvSpPr>
              <p:nvPr/>
            </p:nvSpPr>
            <p:spPr bwMode="auto">
              <a:xfrm>
                <a:off x="5340" y="1665"/>
                <a:ext cx="20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175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113"/>
              <p:cNvSpPr>
                <a:spLocks noChangeArrowheads="1"/>
              </p:cNvSpPr>
              <p:nvPr/>
            </p:nvSpPr>
            <p:spPr bwMode="auto">
              <a:xfrm>
                <a:off x="5494" y="166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14"/>
              <p:cNvSpPr>
                <a:spLocks noChangeArrowheads="1"/>
              </p:cNvSpPr>
              <p:nvPr/>
            </p:nvSpPr>
            <p:spPr bwMode="auto">
              <a:xfrm>
                <a:off x="1187" y="1634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7" name="Rectangle 115"/>
              <p:cNvSpPr>
                <a:spLocks noChangeArrowheads="1"/>
              </p:cNvSpPr>
              <p:nvPr/>
            </p:nvSpPr>
            <p:spPr bwMode="auto">
              <a:xfrm>
                <a:off x="1191" y="1634"/>
                <a:ext cx="415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8" name="Rectangle 116"/>
              <p:cNvSpPr>
                <a:spLocks noChangeArrowheads="1"/>
              </p:cNvSpPr>
              <p:nvPr/>
            </p:nvSpPr>
            <p:spPr bwMode="auto">
              <a:xfrm>
                <a:off x="1606" y="1634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9" name="Rectangle 117"/>
              <p:cNvSpPr>
                <a:spLocks noChangeArrowheads="1"/>
              </p:cNvSpPr>
              <p:nvPr/>
            </p:nvSpPr>
            <p:spPr bwMode="auto">
              <a:xfrm>
                <a:off x="1610" y="1634"/>
                <a:ext cx="3681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0" name="Rectangle 118"/>
              <p:cNvSpPr>
                <a:spLocks noChangeArrowheads="1"/>
              </p:cNvSpPr>
              <p:nvPr/>
            </p:nvSpPr>
            <p:spPr bwMode="auto">
              <a:xfrm>
                <a:off x="5291" y="1634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1" name="Rectangle 119"/>
              <p:cNvSpPr>
                <a:spLocks noChangeArrowheads="1"/>
              </p:cNvSpPr>
              <p:nvPr/>
            </p:nvSpPr>
            <p:spPr bwMode="auto">
              <a:xfrm>
                <a:off x="5295" y="1634"/>
                <a:ext cx="949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2" name="Rectangle 120"/>
              <p:cNvSpPr>
                <a:spLocks noChangeArrowheads="1"/>
              </p:cNvSpPr>
              <p:nvPr/>
            </p:nvSpPr>
            <p:spPr bwMode="auto">
              <a:xfrm>
                <a:off x="6244" y="1634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3" name="Rectangle 121"/>
              <p:cNvSpPr>
                <a:spLocks noChangeArrowheads="1"/>
              </p:cNvSpPr>
              <p:nvPr/>
            </p:nvSpPr>
            <p:spPr bwMode="auto">
              <a:xfrm>
                <a:off x="1187" y="1638"/>
                <a:ext cx="4" cy="15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4" name="Rectangle 122"/>
              <p:cNvSpPr>
                <a:spLocks noChangeArrowheads="1"/>
              </p:cNvSpPr>
              <p:nvPr/>
            </p:nvSpPr>
            <p:spPr bwMode="auto">
              <a:xfrm>
                <a:off x="1606" y="1638"/>
                <a:ext cx="4" cy="15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5" name="Rectangle 123"/>
              <p:cNvSpPr>
                <a:spLocks noChangeArrowheads="1"/>
              </p:cNvSpPr>
              <p:nvPr/>
            </p:nvSpPr>
            <p:spPr bwMode="auto">
              <a:xfrm>
                <a:off x="5291" y="1638"/>
                <a:ext cx="4" cy="15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6" name="Rectangle 124"/>
              <p:cNvSpPr>
                <a:spLocks noChangeArrowheads="1"/>
              </p:cNvSpPr>
              <p:nvPr/>
            </p:nvSpPr>
            <p:spPr bwMode="auto">
              <a:xfrm>
                <a:off x="6244" y="1638"/>
                <a:ext cx="4" cy="15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7" name="Rectangle 125"/>
              <p:cNvSpPr>
                <a:spLocks noChangeArrowheads="1"/>
              </p:cNvSpPr>
              <p:nvPr/>
            </p:nvSpPr>
            <p:spPr bwMode="auto">
              <a:xfrm>
                <a:off x="1235" y="1800"/>
                <a:ext cx="31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E2.2.1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126"/>
              <p:cNvSpPr>
                <a:spLocks noChangeArrowheads="1"/>
              </p:cNvSpPr>
              <p:nvPr/>
            </p:nvSpPr>
            <p:spPr bwMode="auto">
              <a:xfrm>
                <a:off x="1502" y="180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127"/>
              <p:cNvSpPr>
                <a:spLocks noChangeArrowheads="1"/>
              </p:cNvSpPr>
              <p:nvPr/>
            </p:nvSpPr>
            <p:spPr bwMode="auto">
              <a:xfrm>
                <a:off x="1655" y="1800"/>
                <a:ext cx="162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BEZPIECZEŃSTWO TRANSPORTU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128"/>
              <p:cNvSpPr>
                <a:spLocks noChangeArrowheads="1"/>
              </p:cNvSpPr>
              <p:nvPr/>
            </p:nvSpPr>
            <p:spPr bwMode="auto">
              <a:xfrm>
                <a:off x="3173" y="180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Rectangle 129"/>
              <p:cNvSpPr>
                <a:spLocks noChangeArrowheads="1"/>
              </p:cNvSpPr>
              <p:nvPr/>
            </p:nvSpPr>
            <p:spPr bwMode="auto">
              <a:xfrm>
                <a:off x="5340" y="1825"/>
                <a:ext cx="20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700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130"/>
              <p:cNvSpPr>
                <a:spLocks noChangeArrowheads="1"/>
              </p:cNvSpPr>
              <p:nvPr/>
            </p:nvSpPr>
            <p:spPr bwMode="auto">
              <a:xfrm>
                <a:off x="5494" y="182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131"/>
              <p:cNvSpPr>
                <a:spLocks noChangeArrowheads="1"/>
              </p:cNvSpPr>
              <p:nvPr/>
            </p:nvSpPr>
            <p:spPr bwMode="auto">
              <a:xfrm>
                <a:off x="1187" y="1795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4" name="Rectangle 132"/>
              <p:cNvSpPr>
                <a:spLocks noChangeArrowheads="1"/>
              </p:cNvSpPr>
              <p:nvPr/>
            </p:nvSpPr>
            <p:spPr bwMode="auto">
              <a:xfrm>
                <a:off x="1191" y="1795"/>
                <a:ext cx="415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5" name="Rectangle 133"/>
              <p:cNvSpPr>
                <a:spLocks noChangeArrowheads="1"/>
              </p:cNvSpPr>
              <p:nvPr/>
            </p:nvSpPr>
            <p:spPr bwMode="auto">
              <a:xfrm>
                <a:off x="1606" y="1795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6" name="Rectangle 134"/>
              <p:cNvSpPr>
                <a:spLocks noChangeArrowheads="1"/>
              </p:cNvSpPr>
              <p:nvPr/>
            </p:nvSpPr>
            <p:spPr bwMode="auto">
              <a:xfrm>
                <a:off x="1610" y="1795"/>
                <a:ext cx="3681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7" name="Rectangle 135"/>
              <p:cNvSpPr>
                <a:spLocks noChangeArrowheads="1"/>
              </p:cNvSpPr>
              <p:nvPr/>
            </p:nvSpPr>
            <p:spPr bwMode="auto">
              <a:xfrm>
                <a:off x="5291" y="1795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8" name="Rectangle 136"/>
              <p:cNvSpPr>
                <a:spLocks noChangeArrowheads="1"/>
              </p:cNvSpPr>
              <p:nvPr/>
            </p:nvSpPr>
            <p:spPr bwMode="auto">
              <a:xfrm>
                <a:off x="5295" y="1795"/>
                <a:ext cx="949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9" name="Rectangle 137"/>
              <p:cNvSpPr>
                <a:spLocks noChangeArrowheads="1"/>
              </p:cNvSpPr>
              <p:nvPr/>
            </p:nvSpPr>
            <p:spPr bwMode="auto">
              <a:xfrm>
                <a:off x="6244" y="1795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Rectangle 138"/>
              <p:cNvSpPr>
                <a:spLocks noChangeArrowheads="1"/>
              </p:cNvSpPr>
              <p:nvPr/>
            </p:nvSpPr>
            <p:spPr bwMode="auto">
              <a:xfrm>
                <a:off x="1187" y="1799"/>
                <a:ext cx="4" cy="15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Rectangle 139"/>
              <p:cNvSpPr>
                <a:spLocks noChangeArrowheads="1"/>
              </p:cNvSpPr>
              <p:nvPr/>
            </p:nvSpPr>
            <p:spPr bwMode="auto">
              <a:xfrm>
                <a:off x="1606" y="1799"/>
                <a:ext cx="4" cy="15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2" name="Rectangle 140"/>
              <p:cNvSpPr>
                <a:spLocks noChangeArrowheads="1"/>
              </p:cNvSpPr>
              <p:nvPr/>
            </p:nvSpPr>
            <p:spPr bwMode="auto">
              <a:xfrm>
                <a:off x="5291" y="1799"/>
                <a:ext cx="4" cy="15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3" name="Rectangle 141"/>
              <p:cNvSpPr>
                <a:spLocks noChangeArrowheads="1"/>
              </p:cNvSpPr>
              <p:nvPr/>
            </p:nvSpPr>
            <p:spPr bwMode="auto">
              <a:xfrm>
                <a:off x="6244" y="1799"/>
                <a:ext cx="4" cy="157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4" name="Rectangle 142"/>
              <p:cNvSpPr>
                <a:spLocks noChangeArrowheads="1"/>
              </p:cNvSpPr>
              <p:nvPr/>
            </p:nvSpPr>
            <p:spPr bwMode="auto">
              <a:xfrm>
                <a:off x="1192" y="1960"/>
                <a:ext cx="415" cy="156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5" name="Rectangle 143"/>
              <p:cNvSpPr>
                <a:spLocks noChangeArrowheads="1"/>
              </p:cNvSpPr>
              <p:nvPr/>
            </p:nvSpPr>
            <p:spPr bwMode="auto">
              <a:xfrm>
                <a:off x="1235" y="1960"/>
                <a:ext cx="329" cy="106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6" name="Rectangle 144"/>
              <p:cNvSpPr>
                <a:spLocks noChangeArrowheads="1"/>
              </p:cNvSpPr>
              <p:nvPr/>
            </p:nvSpPr>
            <p:spPr bwMode="auto">
              <a:xfrm>
                <a:off x="1235" y="1961"/>
                <a:ext cx="31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E2.2.2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145"/>
              <p:cNvSpPr>
                <a:spLocks noChangeArrowheads="1"/>
              </p:cNvSpPr>
              <p:nvPr/>
            </p:nvSpPr>
            <p:spPr bwMode="auto">
              <a:xfrm>
                <a:off x="1502" y="1961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146"/>
              <p:cNvSpPr>
                <a:spLocks noChangeArrowheads="1"/>
              </p:cNvSpPr>
              <p:nvPr/>
            </p:nvSpPr>
            <p:spPr bwMode="auto">
              <a:xfrm>
                <a:off x="1611" y="1960"/>
                <a:ext cx="3681" cy="156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9" name="Rectangle 147"/>
              <p:cNvSpPr>
                <a:spLocks noChangeArrowheads="1"/>
              </p:cNvSpPr>
              <p:nvPr/>
            </p:nvSpPr>
            <p:spPr bwMode="auto">
              <a:xfrm>
                <a:off x="1655" y="1960"/>
                <a:ext cx="3594" cy="156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0" name="Rectangle 148"/>
              <p:cNvSpPr>
                <a:spLocks noChangeArrowheads="1"/>
              </p:cNvSpPr>
              <p:nvPr/>
            </p:nvSpPr>
            <p:spPr bwMode="auto">
              <a:xfrm>
                <a:off x="1655" y="1961"/>
                <a:ext cx="135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CYFRYZACJA TRANSPORTU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Rectangle 149"/>
              <p:cNvSpPr>
                <a:spLocks noChangeArrowheads="1"/>
              </p:cNvSpPr>
              <p:nvPr/>
            </p:nvSpPr>
            <p:spPr bwMode="auto">
              <a:xfrm>
                <a:off x="2922" y="1961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150"/>
              <p:cNvSpPr>
                <a:spLocks noChangeArrowheads="1"/>
              </p:cNvSpPr>
              <p:nvPr/>
            </p:nvSpPr>
            <p:spPr bwMode="auto">
              <a:xfrm>
                <a:off x="5296" y="1960"/>
                <a:ext cx="949" cy="156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3" name="Rectangle 151"/>
              <p:cNvSpPr>
                <a:spLocks noChangeArrowheads="1"/>
              </p:cNvSpPr>
              <p:nvPr/>
            </p:nvSpPr>
            <p:spPr bwMode="auto">
              <a:xfrm>
                <a:off x="5340" y="1985"/>
                <a:ext cx="861" cy="106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4" name="Rectangle 152"/>
              <p:cNvSpPr>
                <a:spLocks noChangeArrowheads="1"/>
              </p:cNvSpPr>
              <p:nvPr/>
            </p:nvSpPr>
            <p:spPr bwMode="auto">
              <a:xfrm>
                <a:off x="5340" y="1987"/>
                <a:ext cx="20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341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Rectangle 153"/>
              <p:cNvSpPr>
                <a:spLocks noChangeArrowheads="1"/>
              </p:cNvSpPr>
              <p:nvPr/>
            </p:nvSpPr>
            <p:spPr bwMode="auto">
              <a:xfrm>
                <a:off x="5494" y="1987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154"/>
              <p:cNvSpPr>
                <a:spLocks noChangeArrowheads="1"/>
              </p:cNvSpPr>
              <p:nvPr/>
            </p:nvSpPr>
            <p:spPr bwMode="auto">
              <a:xfrm>
                <a:off x="1187" y="1956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7" name="Rectangle 155"/>
              <p:cNvSpPr>
                <a:spLocks noChangeArrowheads="1"/>
              </p:cNvSpPr>
              <p:nvPr/>
            </p:nvSpPr>
            <p:spPr bwMode="auto">
              <a:xfrm>
                <a:off x="1191" y="1956"/>
                <a:ext cx="415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8" name="Rectangle 156"/>
              <p:cNvSpPr>
                <a:spLocks noChangeArrowheads="1"/>
              </p:cNvSpPr>
              <p:nvPr/>
            </p:nvSpPr>
            <p:spPr bwMode="auto">
              <a:xfrm>
                <a:off x="1606" y="1956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9" name="Rectangle 157"/>
              <p:cNvSpPr>
                <a:spLocks noChangeArrowheads="1"/>
              </p:cNvSpPr>
              <p:nvPr/>
            </p:nvSpPr>
            <p:spPr bwMode="auto">
              <a:xfrm>
                <a:off x="1610" y="1956"/>
                <a:ext cx="3681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0" name="Rectangle 158"/>
              <p:cNvSpPr>
                <a:spLocks noChangeArrowheads="1"/>
              </p:cNvSpPr>
              <p:nvPr/>
            </p:nvSpPr>
            <p:spPr bwMode="auto">
              <a:xfrm>
                <a:off x="5291" y="1956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1" name="Rectangle 159"/>
              <p:cNvSpPr>
                <a:spLocks noChangeArrowheads="1"/>
              </p:cNvSpPr>
              <p:nvPr/>
            </p:nvSpPr>
            <p:spPr bwMode="auto">
              <a:xfrm>
                <a:off x="5295" y="1956"/>
                <a:ext cx="949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2" name="Rectangle 160"/>
              <p:cNvSpPr>
                <a:spLocks noChangeArrowheads="1"/>
              </p:cNvSpPr>
              <p:nvPr/>
            </p:nvSpPr>
            <p:spPr bwMode="auto">
              <a:xfrm>
                <a:off x="6244" y="1956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3" name="Rectangle 161"/>
              <p:cNvSpPr>
                <a:spLocks noChangeArrowheads="1"/>
              </p:cNvSpPr>
              <p:nvPr/>
            </p:nvSpPr>
            <p:spPr bwMode="auto">
              <a:xfrm>
                <a:off x="1187" y="1960"/>
                <a:ext cx="4" cy="156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4" name="Rectangle 162"/>
              <p:cNvSpPr>
                <a:spLocks noChangeArrowheads="1"/>
              </p:cNvSpPr>
              <p:nvPr/>
            </p:nvSpPr>
            <p:spPr bwMode="auto">
              <a:xfrm>
                <a:off x="1606" y="1960"/>
                <a:ext cx="4" cy="156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5" name="Rectangle 163"/>
              <p:cNvSpPr>
                <a:spLocks noChangeArrowheads="1"/>
              </p:cNvSpPr>
              <p:nvPr/>
            </p:nvSpPr>
            <p:spPr bwMode="auto">
              <a:xfrm>
                <a:off x="5291" y="1960"/>
                <a:ext cx="4" cy="156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" name="Rectangle 164"/>
              <p:cNvSpPr>
                <a:spLocks noChangeArrowheads="1"/>
              </p:cNvSpPr>
              <p:nvPr/>
            </p:nvSpPr>
            <p:spPr bwMode="auto">
              <a:xfrm>
                <a:off x="6244" y="1960"/>
                <a:ext cx="4" cy="156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" name="Rectangle 165"/>
              <p:cNvSpPr>
                <a:spLocks noChangeArrowheads="1"/>
              </p:cNvSpPr>
              <p:nvPr/>
            </p:nvSpPr>
            <p:spPr bwMode="auto">
              <a:xfrm>
                <a:off x="3879" y="2129"/>
                <a:ext cx="10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CZĘŚĆ DOTACYJNA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Rectangle 166"/>
              <p:cNvSpPr>
                <a:spLocks noChangeArrowheads="1"/>
              </p:cNvSpPr>
              <p:nvPr/>
            </p:nvSpPr>
            <p:spPr bwMode="auto">
              <a:xfrm>
                <a:off x="4817" y="2129"/>
                <a:ext cx="4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ŁĄCZNIE: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Rectangle 167"/>
              <p:cNvSpPr>
                <a:spLocks noChangeArrowheads="1"/>
              </p:cNvSpPr>
              <p:nvPr/>
            </p:nvSpPr>
            <p:spPr bwMode="auto">
              <a:xfrm>
                <a:off x="5249" y="2129"/>
                <a:ext cx="7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Rectangle 168"/>
              <p:cNvSpPr>
                <a:spLocks noChangeArrowheads="1"/>
              </p:cNvSpPr>
              <p:nvPr/>
            </p:nvSpPr>
            <p:spPr bwMode="auto">
              <a:xfrm>
                <a:off x="5340" y="2129"/>
                <a:ext cx="28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5 704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Rectangle 169"/>
              <p:cNvSpPr>
                <a:spLocks noChangeArrowheads="1"/>
              </p:cNvSpPr>
              <p:nvPr/>
            </p:nvSpPr>
            <p:spPr bwMode="auto">
              <a:xfrm>
                <a:off x="5570" y="2129"/>
                <a:ext cx="7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170"/>
              <p:cNvSpPr>
                <a:spLocks noChangeArrowheads="1"/>
              </p:cNvSpPr>
              <p:nvPr/>
            </p:nvSpPr>
            <p:spPr bwMode="auto">
              <a:xfrm>
                <a:off x="1187" y="2116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3" name="Rectangle 171"/>
              <p:cNvSpPr>
                <a:spLocks noChangeArrowheads="1"/>
              </p:cNvSpPr>
              <p:nvPr/>
            </p:nvSpPr>
            <p:spPr bwMode="auto">
              <a:xfrm>
                <a:off x="1191" y="2116"/>
                <a:ext cx="415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4" name="Rectangle 172"/>
              <p:cNvSpPr>
                <a:spLocks noChangeArrowheads="1"/>
              </p:cNvSpPr>
              <p:nvPr/>
            </p:nvSpPr>
            <p:spPr bwMode="auto">
              <a:xfrm>
                <a:off x="1606" y="2116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5" name="Rectangle 173"/>
              <p:cNvSpPr>
                <a:spLocks noChangeArrowheads="1"/>
              </p:cNvSpPr>
              <p:nvPr/>
            </p:nvSpPr>
            <p:spPr bwMode="auto">
              <a:xfrm>
                <a:off x="1610" y="2116"/>
                <a:ext cx="3681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6" name="Rectangle 174"/>
              <p:cNvSpPr>
                <a:spLocks noChangeArrowheads="1"/>
              </p:cNvSpPr>
              <p:nvPr/>
            </p:nvSpPr>
            <p:spPr bwMode="auto">
              <a:xfrm>
                <a:off x="5291" y="2116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7" name="Rectangle 175"/>
              <p:cNvSpPr>
                <a:spLocks noChangeArrowheads="1"/>
              </p:cNvSpPr>
              <p:nvPr/>
            </p:nvSpPr>
            <p:spPr bwMode="auto">
              <a:xfrm>
                <a:off x="5295" y="2116"/>
                <a:ext cx="949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8" name="Rectangle 176"/>
              <p:cNvSpPr>
                <a:spLocks noChangeArrowheads="1"/>
              </p:cNvSpPr>
              <p:nvPr/>
            </p:nvSpPr>
            <p:spPr bwMode="auto">
              <a:xfrm>
                <a:off x="6244" y="2116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9" name="Rectangle 177"/>
              <p:cNvSpPr>
                <a:spLocks noChangeArrowheads="1"/>
              </p:cNvSpPr>
              <p:nvPr/>
            </p:nvSpPr>
            <p:spPr bwMode="auto">
              <a:xfrm>
                <a:off x="1187" y="2120"/>
                <a:ext cx="4" cy="129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0" name="Rectangle 178"/>
              <p:cNvSpPr>
                <a:spLocks noChangeArrowheads="1"/>
              </p:cNvSpPr>
              <p:nvPr/>
            </p:nvSpPr>
            <p:spPr bwMode="auto">
              <a:xfrm>
                <a:off x="5291" y="2120"/>
                <a:ext cx="4" cy="129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1" name="Rectangle 179"/>
              <p:cNvSpPr>
                <a:spLocks noChangeArrowheads="1"/>
              </p:cNvSpPr>
              <p:nvPr/>
            </p:nvSpPr>
            <p:spPr bwMode="auto">
              <a:xfrm>
                <a:off x="6244" y="2120"/>
                <a:ext cx="4" cy="129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2" name="Rectangle 180"/>
              <p:cNvSpPr>
                <a:spLocks noChangeArrowheads="1"/>
              </p:cNvSpPr>
              <p:nvPr/>
            </p:nvSpPr>
            <p:spPr bwMode="auto">
              <a:xfrm>
                <a:off x="1192" y="2253"/>
                <a:ext cx="5056" cy="122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3" name="Rectangle 181"/>
              <p:cNvSpPr>
                <a:spLocks noChangeArrowheads="1"/>
              </p:cNvSpPr>
              <p:nvPr/>
            </p:nvSpPr>
            <p:spPr bwMode="auto">
              <a:xfrm>
                <a:off x="1235" y="2260"/>
                <a:ext cx="4969" cy="107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4" name="Rectangle 182"/>
              <p:cNvSpPr>
                <a:spLocks noChangeArrowheads="1"/>
              </p:cNvSpPr>
              <p:nvPr/>
            </p:nvSpPr>
            <p:spPr bwMode="auto">
              <a:xfrm>
                <a:off x="3216" y="2258"/>
                <a:ext cx="10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CZĘŚĆ POŻYCZKOWA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Rectangle 183"/>
              <p:cNvSpPr>
                <a:spLocks noChangeArrowheads="1"/>
              </p:cNvSpPr>
              <p:nvPr/>
            </p:nvSpPr>
            <p:spPr bwMode="auto">
              <a:xfrm>
                <a:off x="4222" y="2258"/>
                <a:ext cx="7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Rectangle 184"/>
              <p:cNvSpPr>
                <a:spLocks noChangeArrowheads="1"/>
              </p:cNvSpPr>
              <p:nvPr/>
            </p:nvSpPr>
            <p:spPr bwMode="auto">
              <a:xfrm>
                <a:off x="1187" y="2249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7" name="Rectangle 185"/>
              <p:cNvSpPr>
                <a:spLocks noChangeArrowheads="1"/>
              </p:cNvSpPr>
              <p:nvPr/>
            </p:nvSpPr>
            <p:spPr bwMode="auto">
              <a:xfrm>
                <a:off x="1191" y="2249"/>
                <a:ext cx="4100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8" name="Rectangle 186"/>
              <p:cNvSpPr>
                <a:spLocks noChangeArrowheads="1"/>
              </p:cNvSpPr>
              <p:nvPr/>
            </p:nvSpPr>
            <p:spPr bwMode="auto">
              <a:xfrm>
                <a:off x="5291" y="2249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9" name="Rectangle 187"/>
              <p:cNvSpPr>
                <a:spLocks noChangeArrowheads="1"/>
              </p:cNvSpPr>
              <p:nvPr/>
            </p:nvSpPr>
            <p:spPr bwMode="auto">
              <a:xfrm>
                <a:off x="5295" y="2249"/>
                <a:ext cx="949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0" name="Rectangle 188"/>
              <p:cNvSpPr>
                <a:spLocks noChangeArrowheads="1"/>
              </p:cNvSpPr>
              <p:nvPr/>
            </p:nvSpPr>
            <p:spPr bwMode="auto">
              <a:xfrm>
                <a:off x="6244" y="2249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1" name="Rectangle 189"/>
              <p:cNvSpPr>
                <a:spLocks noChangeArrowheads="1"/>
              </p:cNvSpPr>
              <p:nvPr/>
            </p:nvSpPr>
            <p:spPr bwMode="auto">
              <a:xfrm>
                <a:off x="1187" y="2253"/>
                <a:ext cx="4" cy="122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2" name="Rectangle 190"/>
              <p:cNvSpPr>
                <a:spLocks noChangeArrowheads="1"/>
              </p:cNvSpPr>
              <p:nvPr/>
            </p:nvSpPr>
            <p:spPr bwMode="auto">
              <a:xfrm>
                <a:off x="6247" y="2253"/>
                <a:ext cx="4" cy="122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3" name="Rectangle 191"/>
              <p:cNvSpPr>
                <a:spLocks noChangeArrowheads="1"/>
              </p:cNvSpPr>
              <p:nvPr/>
            </p:nvSpPr>
            <p:spPr bwMode="auto">
              <a:xfrm>
                <a:off x="1235" y="2381"/>
                <a:ext cx="31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E1.2.1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Rectangle 192"/>
              <p:cNvSpPr>
                <a:spLocks noChangeArrowheads="1"/>
              </p:cNvSpPr>
              <p:nvPr/>
            </p:nvSpPr>
            <p:spPr bwMode="auto">
              <a:xfrm>
                <a:off x="1502" y="2381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Rectangle 193"/>
              <p:cNvSpPr>
                <a:spLocks noChangeArrowheads="1"/>
              </p:cNvSpPr>
              <p:nvPr/>
            </p:nvSpPr>
            <p:spPr bwMode="auto">
              <a:xfrm>
                <a:off x="1655" y="2466"/>
                <a:ext cx="2973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ZERO I NISKOEMISYJNY TRANSPORT ZBIOROWY (TRAMWAJE)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Rectangle 194"/>
              <p:cNvSpPr>
                <a:spLocks noChangeArrowheads="1"/>
              </p:cNvSpPr>
              <p:nvPr/>
            </p:nvSpPr>
            <p:spPr bwMode="auto">
              <a:xfrm>
                <a:off x="4468" y="2466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Rectangle 195"/>
              <p:cNvSpPr>
                <a:spLocks noChangeArrowheads="1"/>
              </p:cNvSpPr>
              <p:nvPr/>
            </p:nvSpPr>
            <p:spPr bwMode="auto">
              <a:xfrm>
                <a:off x="5340" y="2466"/>
                <a:ext cx="20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Rectangle 196"/>
              <p:cNvSpPr>
                <a:spLocks noChangeArrowheads="1"/>
              </p:cNvSpPr>
              <p:nvPr/>
            </p:nvSpPr>
            <p:spPr bwMode="auto">
              <a:xfrm>
                <a:off x="5494" y="2466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Rectangle 197"/>
              <p:cNvSpPr>
                <a:spLocks noChangeArrowheads="1"/>
              </p:cNvSpPr>
              <p:nvPr/>
            </p:nvSpPr>
            <p:spPr bwMode="auto">
              <a:xfrm>
                <a:off x="1187" y="2375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0" name="Rectangle 198"/>
              <p:cNvSpPr>
                <a:spLocks noChangeArrowheads="1"/>
              </p:cNvSpPr>
              <p:nvPr/>
            </p:nvSpPr>
            <p:spPr bwMode="auto">
              <a:xfrm>
                <a:off x="1191" y="2375"/>
                <a:ext cx="415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1" name="Rectangle 199"/>
              <p:cNvSpPr>
                <a:spLocks noChangeArrowheads="1"/>
              </p:cNvSpPr>
              <p:nvPr/>
            </p:nvSpPr>
            <p:spPr bwMode="auto">
              <a:xfrm>
                <a:off x="1606" y="2375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2" name="Rectangle 200"/>
              <p:cNvSpPr>
                <a:spLocks noChangeArrowheads="1"/>
              </p:cNvSpPr>
              <p:nvPr/>
            </p:nvSpPr>
            <p:spPr bwMode="auto">
              <a:xfrm>
                <a:off x="1610" y="2375"/>
                <a:ext cx="3681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3" name="Rectangle 201"/>
              <p:cNvSpPr>
                <a:spLocks noChangeArrowheads="1"/>
              </p:cNvSpPr>
              <p:nvPr/>
            </p:nvSpPr>
            <p:spPr bwMode="auto">
              <a:xfrm>
                <a:off x="5291" y="2375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4" name="Rectangle 202"/>
              <p:cNvSpPr>
                <a:spLocks noChangeArrowheads="1"/>
              </p:cNvSpPr>
              <p:nvPr/>
            </p:nvSpPr>
            <p:spPr bwMode="auto">
              <a:xfrm>
                <a:off x="5295" y="2375"/>
                <a:ext cx="949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5" name="Rectangle 203"/>
              <p:cNvSpPr>
                <a:spLocks noChangeArrowheads="1"/>
              </p:cNvSpPr>
              <p:nvPr/>
            </p:nvSpPr>
            <p:spPr bwMode="auto">
              <a:xfrm>
                <a:off x="6244" y="2375"/>
                <a:ext cx="4" cy="4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6" name="Rectangle 204"/>
              <p:cNvSpPr>
                <a:spLocks noChangeArrowheads="1"/>
              </p:cNvSpPr>
              <p:nvPr/>
            </p:nvSpPr>
            <p:spPr bwMode="auto">
              <a:xfrm>
                <a:off x="1187" y="2379"/>
                <a:ext cx="4" cy="329"/>
              </a:xfrm>
              <a:prstGeom prst="rect">
                <a:avLst/>
              </a:prstGeom>
              <a:solidFill>
                <a:srgbClr val="A8D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7" name="Rectangle 206"/>
            <p:cNvSpPr>
              <a:spLocks noChangeArrowheads="1"/>
            </p:cNvSpPr>
            <p:nvPr/>
          </p:nvSpPr>
          <p:spPr bwMode="auto">
            <a:xfrm>
              <a:off x="1606" y="2379"/>
              <a:ext cx="4" cy="329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Rectangle 207"/>
            <p:cNvSpPr>
              <a:spLocks noChangeArrowheads="1"/>
            </p:cNvSpPr>
            <p:nvPr/>
          </p:nvSpPr>
          <p:spPr bwMode="auto">
            <a:xfrm>
              <a:off x="5291" y="2379"/>
              <a:ext cx="4" cy="329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Rectangle 208"/>
            <p:cNvSpPr>
              <a:spLocks noChangeArrowheads="1"/>
            </p:cNvSpPr>
            <p:nvPr/>
          </p:nvSpPr>
          <p:spPr bwMode="auto">
            <a:xfrm>
              <a:off x="6244" y="2379"/>
              <a:ext cx="4" cy="329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Rectangle 209"/>
            <p:cNvSpPr>
              <a:spLocks noChangeArrowheads="1"/>
            </p:cNvSpPr>
            <p:nvPr/>
          </p:nvSpPr>
          <p:spPr bwMode="auto">
            <a:xfrm>
              <a:off x="1192" y="2712"/>
              <a:ext cx="415" cy="313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Rectangle 210"/>
            <p:cNvSpPr>
              <a:spLocks noChangeArrowheads="1"/>
            </p:cNvSpPr>
            <p:nvPr/>
          </p:nvSpPr>
          <p:spPr bwMode="auto">
            <a:xfrm>
              <a:off x="1235" y="2712"/>
              <a:ext cx="329" cy="105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Rectangle 211"/>
            <p:cNvSpPr>
              <a:spLocks noChangeArrowheads="1"/>
            </p:cNvSpPr>
            <p:nvPr/>
          </p:nvSpPr>
          <p:spPr bwMode="auto">
            <a:xfrm>
              <a:off x="1235" y="2713"/>
              <a:ext cx="31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E2.3.1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12"/>
            <p:cNvSpPr>
              <a:spLocks noChangeArrowheads="1"/>
            </p:cNvSpPr>
            <p:nvPr/>
          </p:nvSpPr>
          <p:spPr bwMode="auto">
            <a:xfrm>
              <a:off x="1502" y="2713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3"/>
            <p:cNvSpPr>
              <a:spLocks noChangeArrowheads="1"/>
            </p:cNvSpPr>
            <p:nvPr/>
          </p:nvSpPr>
          <p:spPr bwMode="auto">
            <a:xfrm>
              <a:off x="1611" y="2712"/>
              <a:ext cx="3681" cy="313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Rectangle 214"/>
            <p:cNvSpPr>
              <a:spLocks noChangeArrowheads="1"/>
            </p:cNvSpPr>
            <p:nvPr/>
          </p:nvSpPr>
          <p:spPr bwMode="auto">
            <a:xfrm>
              <a:off x="1655" y="2712"/>
              <a:ext cx="3594" cy="156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Rectangle 215"/>
            <p:cNvSpPr>
              <a:spLocks noChangeArrowheads="1"/>
            </p:cNvSpPr>
            <p:nvPr/>
          </p:nvSpPr>
          <p:spPr bwMode="auto">
            <a:xfrm>
              <a:off x="1655" y="2713"/>
              <a:ext cx="103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PASAŻERSKI TABOR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6"/>
            <p:cNvSpPr>
              <a:spLocks noChangeArrowheads="1"/>
            </p:cNvSpPr>
            <p:nvPr/>
          </p:nvSpPr>
          <p:spPr bwMode="auto">
            <a:xfrm>
              <a:off x="2604" y="2713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17"/>
            <p:cNvSpPr>
              <a:spLocks noChangeArrowheads="1"/>
            </p:cNvSpPr>
            <p:nvPr/>
          </p:nvSpPr>
          <p:spPr bwMode="auto">
            <a:xfrm>
              <a:off x="1655" y="2868"/>
              <a:ext cx="3594" cy="157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Rectangle 218"/>
            <p:cNvSpPr>
              <a:spLocks noChangeArrowheads="1"/>
            </p:cNvSpPr>
            <p:nvPr/>
          </p:nvSpPr>
          <p:spPr bwMode="auto">
            <a:xfrm>
              <a:off x="1655" y="2870"/>
              <a:ext cx="102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KOLEI REGIONALNEJ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19"/>
            <p:cNvSpPr>
              <a:spLocks noChangeArrowheads="1"/>
            </p:cNvSpPr>
            <p:nvPr/>
          </p:nvSpPr>
          <p:spPr bwMode="auto">
            <a:xfrm>
              <a:off x="2604" y="2870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20"/>
            <p:cNvSpPr>
              <a:spLocks noChangeArrowheads="1"/>
            </p:cNvSpPr>
            <p:nvPr/>
          </p:nvSpPr>
          <p:spPr bwMode="auto">
            <a:xfrm>
              <a:off x="5296" y="2712"/>
              <a:ext cx="949" cy="313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Rectangle 221"/>
            <p:cNvSpPr>
              <a:spLocks noChangeArrowheads="1"/>
            </p:cNvSpPr>
            <p:nvPr/>
          </p:nvSpPr>
          <p:spPr bwMode="auto">
            <a:xfrm>
              <a:off x="5340" y="2789"/>
              <a:ext cx="861" cy="157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Rectangle 222"/>
            <p:cNvSpPr>
              <a:spLocks noChangeArrowheads="1"/>
            </p:cNvSpPr>
            <p:nvPr/>
          </p:nvSpPr>
          <p:spPr bwMode="auto">
            <a:xfrm>
              <a:off x="5340" y="2791"/>
              <a:ext cx="20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23"/>
            <p:cNvSpPr>
              <a:spLocks noChangeArrowheads="1"/>
            </p:cNvSpPr>
            <p:nvPr/>
          </p:nvSpPr>
          <p:spPr bwMode="auto">
            <a:xfrm>
              <a:off x="5494" y="2791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24"/>
            <p:cNvSpPr>
              <a:spLocks noChangeArrowheads="1"/>
            </p:cNvSpPr>
            <p:nvPr/>
          </p:nvSpPr>
          <p:spPr bwMode="auto">
            <a:xfrm>
              <a:off x="1187" y="2708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Rectangle 225"/>
            <p:cNvSpPr>
              <a:spLocks noChangeArrowheads="1"/>
            </p:cNvSpPr>
            <p:nvPr/>
          </p:nvSpPr>
          <p:spPr bwMode="auto">
            <a:xfrm>
              <a:off x="1191" y="2708"/>
              <a:ext cx="415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Rectangle 226"/>
            <p:cNvSpPr>
              <a:spLocks noChangeArrowheads="1"/>
            </p:cNvSpPr>
            <p:nvPr/>
          </p:nvSpPr>
          <p:spPr bwMode="auto">
            <a:xfrm>
              <a:off x="1606" y="2708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Rectangle 227"/>
            <p:cNvSpPr>
              <a:spLocks noChangeArrowheads="1"/>
            </p:cNvSpPr>
            <p:nvPr/>
          </p:nvSpPr>
          <p:spPr bwMode="auto">
            <a:xfrm>
              <a:off x="1610" y="2708"/>
              <a:ext cx="3681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Rectangle 228"/>
            <p:cNvSpPr>
              <a:spLocks noChangeArrowheads="1"/>
            </p:cNvSpPr>
            <p:nvPr/>
          </p:nvSpPr>
          <p:spPr bwMode="auto">
            <a:xfrm>
              <a:off x="5291" y="2708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Rectangle 229"/>
            <p:cNvSpPr>
              <a:spLocks noChangeArrowheads="1"/>
            </p:cNvSpPr>
            <p:nvPr/>
          </p:nvSpPr>
          <p:spPr bwMode="auto">
            <a:xfrm>
              <a:off x="5295" y="2708"/>
              <a:ext cx="949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Rectangle 230"/>
            <p:cNvSpPr>
              <a:spLocks noChangeArrowheads="1"/>
            </p:cNvSpPr>
            <p:nvPr/>
          </p:nvSpPr>
          <p:spPr bwMode="auto">
            <a:xfrm>
              <a:off x="6244" y="2708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Rectangle 231"/>
            <p:cNvSpPr>
              <a:spLocks noChangeArrowheads="1"/>
            </p:cNvSpPr>
            <p:nvPr/>
          </p:nvSpPr>
          <p:spPr bwMode="auto">
            <a:xfrm>
              <a:off x="1187" y="2712"/>
              <a:ext cx="4" cy="313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Rectangle 232"/>
            <p:cNvSpPr>
              <a:spLocks noChangeArrowheads="1"/>
            </p:cNvSpPr>
            <p:nvPr/>
          </p:nvSpPr>
          <p:spPr bwMode="auto">
            <a:xfrm>
              <a:off x="1606" y="2712"/>
              <a:ext cx="4" cy="313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Rectangle 233"/>
            <p:cNvSpPr>
              <a:spLocks noChangeArrowheads="1"/>
            </p:cNvSpPr>
            <p:nvPr/>
          </p:nvSpPr>
          <p:spPr bwMode="auto">
            <a:xfrm>
              <a:off x="5291" y="2712"/>
              <a:ext cx="4" cy="313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Rectangle 234"/>
            <p:cNvSpPr>
              <a:spLocks noChangeArrowheads="1"/>
            </p:cNvSpPr>
            <p:nvPr/>
          </p:nvSpPr>
          <p:spPr bwMode="auto">
            <a:xfrm>
              <a:off x="6244" y="2712"/>
              <a:ext cx="4" cy="313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Rectangle 235"/>
            <p:cNvSpPr>
              <a:spLocks noChangeArrowheads="1"/>
            </p:cNvSpPr>
            <p:nvPr/>
          </p:nvSpPr>
          <p:spPr bwMode="auto">
            <a:xfrm>
              <a:off x="3787" y="3027"/>
              <a:ext cx="110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CZĘŚĆ POŻYCZKOWA  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236"/>
            <p:cNvSpPr>
              <a:spLocks noChangeArrowheads="1"/>
            </p:cNvSpPr>
            <p:nvPr/>
          </p:nvSpPr>
          <p:spPr bwMode="auto">
            <a:xfrm>
              <a:off x="4819" y="3027"/>
              <a:ext cx="49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ŁĄCZNIE: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237"/>
            <p:cNvSpPr>
              <a:spLocks noChangeArrowheads="1"/>
            </p:cNvSpPr>
            <p:nvPr/>
          </p:nvSpPr>
          <p:spPr bwMode="auto">
            <a:xfrm>
              <a:off x="5249" y="3027"/>
              <a:ext cx="7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238"/>
            <p:cNvSpPr>
              <a:spLocks noChangeArrowheads="1"/>
            </p:cNvSpPr>
            <p:nvPr/>
          </p:nvSpPr>
          <p:spPr bwMode="auto">
            <a:xfrm>
              <a:off x="5340" y="3027"/>
              <a:ext cx="20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700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239"/>
            <p:cNvSpPr>
              <a:spLocks noChangeArrowheads="1"/>
            </p:cNvSpPr>
            <p:nvPr/>
          </p:nvSpPr>
          <p:spPr bwMode="auto">
            <a:xfrm>
              <a:off x="5494" y="3027"/>
              <a:ext cx="7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240"/>
            <p:cNvSpPr>
              <a:spLocks noChangeArrowheads="1"/>
            </p:cNvSpPr>
            <p:nvPr/>
          </p:nvSpPr>
          <p:spPr bwMode="auto">
            <a:xfrm>
              <a:off x="1187" y="3025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Rectangle 241"/>
            <p:cNvSpPr>
              <a:spLocks noChangeArrowheads="1"/>
            </p:cNvSpPr>
            <p:nvPr/>
          </p:nvSpPr>
          <p:spPr bwMode="auto">
            <a:xfrm>
              <a:off x="1191" y="3025"/>
              <a:ext cx="415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Rectangle 242"/>
            <p:cNvSpPr>
              <a:spLocks noChangeArrowheads="1"/>
            </p:cNvSpPr>
            <p:nvPr/>
          </p:nvSpPr>
          <p:spPr bwMode="auto">
            <a:xfrm>
              <a:off x="1606" y="3025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Rectangle 243"/>
            <p:cNvSpPr>
              <a:spLocks noChangeArrowheads="1"/>
            </p:cNvSpPr>
            <p:nvPr/>
          </p:nvSpPr>
          <p:spPr bwMode="auto">
            <a:xfrm>
              <a:off x="1610" y="3025"/>
              <a:ext cx="3681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Rectangle 244"/>
            <p:cNvSpPr>
              <a:spLocks noChangeArrowheads="1"/>
            </p:cNvSpPr>
            <p:nvPr/>
          </p:nvSpPr>
          <p:spPr bwMode="auto">
            <a:xfrm>
              <a:off x="5291" y="3025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Rectangle 245"/>
            <p:cNvSpPr>
              <a:spLocks noChangeArrowheads="1"/>
            </p:cNvSpPr>
            <p:nvPr/>
          </p:nvSpPr>
          <p:spPr bwMode="auto">
            <a:xfrm>
              <a:off x="5295" y="3025"/>
              <a:ext cx="949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Rectangle 246"/>
            <p:cNvSpPr>
              <a:spLocks noChangeArrowheads="1"/>
            </p:cNvSpPr>
            <p:nvPr/>
          </p:nvSpPr>
          <p:spPr bwMode="auto">
            <a:xfrm>
              <a:off x="6244" y="3025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Rectangle 247"/>
            <p:cNvSpPr>
              <a:spLocks noChangeArrowheads="1"/>
            </p:cNvSpPr>
            <p:nvPr/>
          </p:nvSpPr>
          <p:spPr bwMode="auto">
            <a:xfrm>
              <a:off x="1187" y="3029"/>
              <a:ext cx="4" cy="15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Rectangle 248"/>
            <p:cNvSpPr>
              <a:spLocks noChangeArrowheads="1"/>
            </p:cNvSpPr>
            <p:nvPr/>
          </p:nvSpPr>
          <p:spPr bwMode="auto">
            <a:xfrm>
              <a:off x="5291" y="3029"/>
              <a:ext cx="4" cy="15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Rectangle 249"/>
            <p:cNvSpPr>
              <a:spLocks noChangeArrowheads="1"/>
            </p:cNvSpPr>
            <p:nvPr/>
          </p:nvSpPr>
          <p:spPr bwMode="auto">
            <a:xfrm>
              <a:off x="6244" y="3029"/>
              <a:ext cx="4" cy="156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Rectangle 250"/>
            <p:cNvSpPr>
              <a:spLocks noChangeArrowheads="1"/>
            </p:cNvSpPr>
            <p:nvPr/>
          </p:nvSpPr>
          <p:spPr bwMode="auto">
            <a:xfrm>
              <a:off x="1192" y="3189"/>
              <a:ext cx="415" cy="213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Rectangle 251"/>
            <p:cNvSpPr>
              <a:spLocks noChangeArrowheads="1"/>
            </p:cNvSpPr>
            <p:nvPr/>
          </p:nvSpPr>
          <p:spPr bwMode="auto">
            <a:xfrm>
              <a:off x="1235" y="3189"/>
              <a:ext cx="329" cy="107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Rectangle 252"/>
            <p:cNvSpPr>
              <a:spLocks noChangeArrowheads="1"/>
            </p:cNvSpPr>
            <p:nvPr/>
          </p:nvSpPr>
          <p:spPr bwMode="auto">
            <a:xfrm>
              <a:off x="1235" y="3187"/>
              <a:ext cx="41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RAZEM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253"/>
            <p:cNvSpPr>
              <a:spLocks noChangeArrowheads="1"/>
            </p:cNvSpPr>
            <p:nvPr/>
          </p:nvSpPr>
          <p:spPr bwMode="auto">
            <a:xfrm>
              <a:off x="1235" y="3296"/>
              <a:ext cx="329" cy="106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Rectangle 254"/>
            <p:cNvSpPr>
              <a:spLocks noChangeArrowheads="1"/>
            </p:cNvSpPr>
            <p:nvPr/>
          </p:nvSpPr>
          <p:spPr bwMode="auto">
            <a:xfrm>
              <a:off x="1274" y="3294"/>
              <a:ext cx="30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CUPT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255"/>
            <p:cNvSpPr>
              <a:spLocks noChangeArrowheads="1"/>
            </p:cNvSpPr>
            <p:nvPr/>
          </p:nvSpPr>
          <p:spPr bwMode="auto">
            <a:xfrm>
              <a:off x="1526" y="3294"/>
              <a:ext cx="7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256"/>
            <p:cNvSpPr>
              <a:spLocks noChangeArrowheads="1"/>
            </p:cNvSpPr>
            <p:nvPr/>
          </p:nvSpPr>
          <p:spPr bwMode="auto">
            <a:xfrm>
              <a:off x="1611" y="3189"/>
              <a:ext cx="3681" cy="213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Rectangle 257"/>
            <p:cNvSpPr>
              <a:spLocks noChangeArrowheads="1"/>
            </p:cNvSpPr>
            <p:nvPr/>
          </p:nvSpPr>
          <p:spPr bwMode="auto">
            <a:xfrm>
              <a:off x="1655" y="3218"/>
              <a:ext cx="3594" cy="156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Rectangle 258"/>
            <p:cNvSpPr>
              <a:spLocks noChangeArrowheads="1"/>
            </p:cNvSpPr>
            <p:nvPr/>
          </p:nvSpPr>
          <p:spPr bwMode="auto">
            <a:xfrm>
              <a:off x="2944" y="3215"/>
              <a:ext cx="50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DOTACJE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259"/>
            <p:cNvSpPr>
              <a:spLocks noChangeArrowheads="1"/>
            </p:cNvSpPr>
            <p:nvPr/>
          </p:nvSpPr>
          <p:spPr bwMode="auto">
            <a:xfrm>
              <a:off x="3385" y="3215"/>
              <a:ext cx="7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260"/>
            <p:cNvSpPr>
              <a:spLocks noChangeArrowheads="1"/>
            </p:cNvSpPr>
            <p:nvPr/>
          </p:nvSpPr>
          <p:spPr bwMode="auto">
            <a:xfrm>
              <a:off x="3411" y="3215"/>
              <a:ext cx="61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+ POŻYCZKI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261"/>
            <p:cNvSpPr>
              <a:spLocks noChangeArrowheads="1"/>
            </p:cNvSpPr>
            <p:nvPr/>
          </p:nvSpPr>
          <p:spPr bwMode="auto">
            <a:xfrm>
              <a:off x="3958" y="3215"/>
              <a:ext cx="7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262"/>
            <p:cNvSpPr>
              <a:spLocks noChangeArrowheads="1"/>
            </p:cNvSpPr>
            <p:nvPr/>
          </p:nvSpPr>
          <p:spPr bwMode="auto">
            <a:xfrm>
              <a:off x="5296" y="3189"/>
              <a:ext cx="949" cy="213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Rectangle 263"/>
            <p:cNvSpPr>
              <a:spLocks noChangeArrowheads="1"/>
            </p:cNvSpPr>
            <p:nvPr/>
          </p:nvSpPr>
          <p:spPr bwMode="auto">
            <a:xfrm>
              <a:off x="5340" y="3218"/>
              <a:ext cx="861" cy="156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Rectangle 264"/>
            <p:cNvSpPr>
              <a:spLocks noChangeArrowheads="1"/>
            </p:cNvSpPr>
            <p:nvPr/>
          </p:nvSpPr>
          <p:spPr bwMode="auto">
            <a:xfrm>
              <a:off x="5655" y="3215"/>
              <a:ext cx="28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6 404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265"/>
            <p:cNvSpPr>
              <a:spLocks noChangeArrowheads="1"/>
            </p:cNvSpPr>
            <p:nvPr/>
          </p:nvSpPr>
          <p:spPr bwMode="auto">
            <a:xfrm>
              <a:off x="5886" y="3215"/>
              <a:ext cx="7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266"/>
            <p:cNvSpPr>
              <a:spLocks noChangeArrowheads="1"/>
            </p:cNvSpPr>
            <p:nvPr/>
          </p:nvSpPr>
          <p:spPr bwMode="auto">
            <a:xfrm>
              <a:off x="1187" y="3185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Rectangle 267"/>
            <p:cNvSpPr>
              <a:spLocks noChangeArrowheads="1"/>
            </p:cNvSpPr>
            <p:nvPr/>
          </p:nvSpPr>
          <p:spPr bwMode="auto">
            <a:xfrm>
              <a:off x="1191" y="3185"/>
              <a:ext cx="415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Rectangle 268"/>
            <p:cNvSpPr>
              <a:spLocks noChangeArrowheads="1"/>
            </p:cNvSpPr>
            <p:nvPr/>
          </p:nvSpPr>
          <p:spPr bwMode="auto">
            <a:xfrm>
              <a:off x="1606" y="3185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Rectangle 269"/>
            <p:cNvSpPr>
              <a:spLocks noChangeArrowheads="1"/>
            </p:cNvSpPr>
            <p:nvPr/>
          </p:nvSpPr>
          <p:spPr bwMode="auto">
            <a:xfrm>
              <a:off x="1610" y="3185"/>
              <a:ext cx="3681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Rectangle 270"/>
            <p:cNvSpPr>
              <a:spLocks noChangeArrowheads="1"/>
            </p:cNvSpPr>
            <p:nvPr/>
          </p:nvSpPr>
          <p:spPr bwMode="auto">
            <a:xfrm>
              <a:off x="5291" y="3185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Rectangle 271"/>
            <p:cNvSpPr>
              <a:spLocks noChangeArrowheads="1"/>
            </p:cNvSpPr>
            <p:nvPr/>
          </p:nvSpPr>
          <p:spPr bwMode="auto">
            <a:xfrm>
              <a:off x="5295" y="3185"/>
              <a:ext cx="949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Rectangle 272"/>
            <p:cNvSpPr>
              <a:spLocks noChangeArrowheads="1"/>
            </p:cNvSpPr>
            <p:nvPr/>
          </p:nvSpPr>
          <p:spPr bwMode="auto">
            <a:xfrm>
              <a:off x="6244" y="3185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Rectangle 273"/>
            <p:cNvSpPr>
              <a:spLocks noChangeArrowheads="1"/>
            </p:cNvSpPr>
            <p:nvPr/>
          </p:nvSpPr>
          <p:spPr bwMode="auto">
            <a:xfrm>
              <a:off x="1187" y="3189"/>
              <a:ext cx="4" cy="213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Rectangle 274"/>
            <p:cNvSpPr>
              <a:spLocks noChangeArrowheads="1"/>
            </p:cNvSpPr>
            <p:nvPr/>
          </p:nvSpPr>
          <p:spPr bwMode="auto">
            <a:xfrm>
              <a:off x="1187" y="3402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Rectangle 275"/>
            <p:cNvSpPr>
              <a:spLocks noChangeArrowheads="1"/>
            </p:cNvSpPr>
            <p:nvPr/>
          </p:nvSpPr>
          <p:spPr bwMode="auto">
            <a:xfrm>
              <a:off x="1187" y="3402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Rectangle 276"/>
            <p:cNvSpPr>
              <a:spLocks noChangeArrowheads="1"/>
            </p:cNvSpPr>
            <p:nvPr/>
          </p:nvSpPr>
          <p:spPr bwMode="auto">
            <a:xfrm>
              <a:off x="1191" y="3402"/>
              <a:ext cx="415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Rectangle 277"/>
            <p:cNvSpPr>
              <a:spLocks noChangeArrowheads="1"/>
            </p:cNvSpPr>
            <p:nvPr/>
          </p:nvSpPr>
          <p:spPr bwMode="auto">
            <a:xfrm>
              <a:off x="1606" y="3189"/>
              <a:ext cx="4" cy="213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Rectangle 278"/>
            <p:cNvSpPr>
              <a:spLocks noChangeArrowheads="1"/>
            </p:cNvSpPr>
            <p:nvPr/>
          </p:nvSpPr>
          <p:spPr bwMode="auto">
            <a:xfrm>
              <a:off x="1606" y="3402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Rectangle 279"/>
            <p:cNvSpPr>
              <a:spLocks noChangeArrowheads="1"/>
            </p:cNvSpPr>
            <p:nvPr/>
          </p:nvSpPr>
          <p:spPr bwMode="auto">
            <a:xfrm>
              <a:off x="1610" y="3402"/>
              <a:ext cx="3681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Rectangle 280"/>
            <p:cNvSpPr>
              <a:spLocks noChangeArrowheads="1"/>
            </p:cNvSpPr>
            <p:nvPr/>
          </p:nvSpPr>
          <p:spPr bwMode="auto">
            <a:xfrm>
              <a:off x="5291" y="3189"/>
              <a:ext cx="4" cy="213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Rectangle 281"/>
            <p:cNvSpPr>
              <a:spLocks noChangeArrowheads="1"/>
            </p:cNvSpPr>
            <p:nvPr/>
          </p:nvSpPr>
          <p:spPr bwMode="auto">
            <a:xfrm>
              <a:off x="5291" y="3402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Rectangle 282"/>
            <p:cNvSpPr>
              <a:spLocks noChangeArrowheads="1"/>
            </p:cNvSpPr>
            <p:nvPr/>
          </p:nvSpPr>
          <p:spPr bwMode="auto">
            <a:xfrm>
              <a:off x="5295" y="3402"/>
              <a:ext cx="949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Rectangle 283"/>
            <p:cNvSpPr>
              <a:spLocks noChangeArrowheads="1"/>
            </p:cNvSpPr>
            <p:nvPr/>
          </p:nvSpPr>
          <p:spPr bwMode="auto">
            <a:xfrm>
              <a:off x="6244" y="3189"/>
              <a:ext cx="4" cy="213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Rectangle 284"/>
            <p:cNvSpPr>
              <a:spLocks noChangeArrowheads="1"/>
            </p:cNvSpPr>
            <p:nvPr/>
          </p:nvSpPr>
          <p:spPr bwMode="auto">
            <a:xfrm>
              <a:off x="6244" y="3402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Rectangle 285"/>
            <p:cNvSpPr>
              <a:spLocks noChangeArrowheads="1"/>
            </p:cNvSpPr>
            <p:nvPr/>
          </p:nvSpPr>
          <p:spPr bwMode="auto">
            <a:xfrm>
              <a:off x="6244" y="3402"/>
              <a:ext cx="4" cy="4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Rectangle 286"/>
            <p:cNvSpPr>
              <a:spLocks noChangeArrowheads="1"/>
            </p:cNvSpPr>
            <p:nvPr/>
          </p:nvSpPr>
          <p:spPr bwMode="auto">
            <a:xfrm>
              <a:off x="1187" y="3406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5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lum bright="7000"/>
          </a:blip>
          <a:stretch>
            <a:fillRect/>
          </a:stretch>
        </p:blipFill>
        <p:spPr>
          <a:xfrm>
            <a:off x="2648671" y="-13874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722"/>
            <a:ext cx="12192000" cy="69238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382471" y="545440"/>
            <a:ext cx="99580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„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Łącząc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Europę</a:t>
            </a: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(Connecting Europe Facility – 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</a:t>
            </a: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61" y="430898"/>
            <a:ext cx="2060164" cy="5672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99253" y="1499695"/>
            <a:ext cx="10420962" cy="33650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29338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 2 będzie stanowił kontynuację finansowania kluczowych projektów w obszarach transportu, cyfryzacji i energii. Całkowita kwota budżetu CEF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wynosi 33,71 mld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euro, w tym transport: 25,81 mld euro (uwzględniając w tym 11,29 mld euro dla krajów kohezyjnych)</a:t>
            </a:r>
          </a:p>
          <a:p>
            <a:pPr lvl="0" algn="just">
              <a:lnSpc>
                <a:spcPct val="150000"/>
              </a:lnSpc>
              <a:defRPr/>
            </a:pPr>
            <a:endParaRPr lang="pl-PL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części transportowej CEF 2 wspierana z tego instrumentu będzie multimodalność poprzez rozwój i modernizację kolei, dróg, transportu śródlądowego rzecznego oraz transportu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morskiego i intermodalnego.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Priorytetem będzie dalszy rozwój sieci TEN-T, w szczególności brakujące odcinki sieci i projekty transgraniczne.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081" y="182922"/>
            <a:ext cx="1233436" cy="12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lum bright="7000"/>
          </a:blip>
          <a:stretch>
            <a:fillRect/>
          </a:stretch>
        </p:blipFill>
        <p:spPr>
          <a:xfrm>
            <a:off x="2648671" y="-13874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722"/>
            <a:ext cx="12192000" cy="69238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382471" y="545440"/>
            <a:ext cx="99580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„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Łącząc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Europę</a:t>
            </a: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(Connecting Europe Facility – 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</a:t>
            </a: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61" y="430898"/>
            <a:ext cx="2060164" cy="5672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24653" y="1608079"/>
            <a:ext cx="10420962" cy="37805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29338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perspektywie finansowej 2021-2027 przewidywana wielkość budżetu CEF 2 w sektorze transportu to 25,81 mld euro, z czego: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11,29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 euro w puli kohezyjnej, czyli dla państw objętych polityką spójności, podzielonych na 70% w alokacjach narodowych - kwotach przyznanych dla danego państwa i 30% jako wspólna koperta konkurencyjna; szacunkowa alokacja dla Polski wynosi 2,861 mld euro;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12,83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 euro w puli ogólnej dla wszystkich państw członkowskich, w tym 1,56 mld euro na brakujące transgraniczne połączenia kolejowe pomiędzy państwami kohezyjnymi;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1,69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 euro w puli Mobilności Wojskowej dla projektów podwójnego cywilno-wojskowego wykorzystania.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081" y="182922"/>
            <a:ext cx="1233436" cy="12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3155354" y="-141870"/>
            <a:ext cx="10676592" cy="447049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34167" y="2093377"/>
            <a:ext cx="932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 Forum Transportu Intermodalnego </a:t>
            </a:r>
            <a:r>
              <a:rPr lang="pl-PL" sz="44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FRACHT</a:t>
            </a:r>
          </a:p>
          <a:p>
            <a:pPr algn="ctr"/>
            <a:endParaRPr lang="pl-PL" sz="4400" b="1" baseline="30000" dirty="0" smtClean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4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Transport, Spedycja, Logistyka w czasie pandemii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2360"/>
          <a:stretch/>
        </p:blipFill>
        <p:spPr>
          <a:xfrm>
            <a:off x="0" y="6165620"/>
            <a:ext cx="12205252" cy="69238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440578" y="5459368"/>
            <a:ext cx="5803640" cy="543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4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Warszawa, 18-19 sierpnia 2021r</a:t>
            </a:r>
            <a:endParaRPr lang="pl-PL" sz="4400" b="1" baseline="30000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lum bright="7000"/>
          </a:blip>
          <a:stretch>
            <a:fillRect/>
          </a:stretch>
        </p:blipFill>
        <p:spPr>
          <a:xfrm>
            <a:off x="2648671" y="-13874"/>
            <a:ext cx="10676592" cy="44704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722"/>
            <a:ext cx="12192000" cy="69238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382471" y="545440"/>
            <a:ext cx="99580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„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Łącząc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Europę</a:t>
            </a: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(Connecting Europe Facility – 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</a:t>
            </a: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61" y="430898"/>
            <a:ext cx="2060164" cy="5672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39837" y="2042737"/>
            <a:ext cx="10420962" cy="21185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>
              <a:defRPr b="1">
                <a:solidFill>
                  <a:srgbClr val="29338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Pierwsze konkursy z nowej perspektywy Komisja Europejska planuje ogłosić już w połowie września 2021 r., a planowane poziomy dofinansowania to do 85% w puli kohezyjnej, do 50% dla projektów studyjnych oraz do 30% dla robót z możliwością podwyższenia do 50% dla projektów transgranicznych, systemów aplikacji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telematycznych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projektów z obszaru nowych technologii i innowacji, w puli ogólnej.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pPr/>
              <a:t>20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081" y="182922"/>
            <a:ext cx="1233436" cy="12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070298"/>
            <a:ext cx="12192000" cy="787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157168"/>
            <a:ext cx="12192000" cy="18167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Y:\Własne\2. Graficzki\StudioM\realizacje\Cupt\CUPT - grafik\ikony_transport\CEF\białe\CEF__kolejowe_bi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7932" y="4604731"/>
            <a:ext cx="942187" cy="9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Własne\2. Graficzki\StudioM\realizacje\Cupt\CUPT - grafik\ikony_transport\CEF\białe\CEF__lotnicze, morskie i rzeczne_bia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6310" y="4604731"/>
            <a:ext cx="942187" cy="9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:\Własne\2. Graficzki\StudioM\realizacje\Cupt\CUPT - grafik\ikony_transport\CEF\białe\CEF__drogowa_bia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353" y="4604731"/>
            <a:ext cx="942187" cy="9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Y:\Własne\2. Graficzki\StudioM\realizacje\Cupt\CUPT - grafik\ikony_transport\CEF\białe\CEF__drogowe i miejskie_bia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44" y="4604731"/>
            <a:ext cx="942187" cy="9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Własne\2. Graficzki\StudioM\realizacje\Cupt\CUPT - grafik\ikony_transport\CEF\białe\CEF__intermodalne i paliwa alternatywne_bia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303" y="4604731"/>
            <a:ext cx="942187" cy="9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0" y="2144976"/>
            <a:ext cx="12192000" cy="18167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Kierunki rozwoju transportu intermodalnego do roku 2030 </a:t>
            </a:r>
            <a:endParaRPr lang="pl-PL" sz="4400" b="1" baseline="30000" dirty="0" smtClean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4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44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perspektywą do 2040r. </a:t>
            </a:r>
            <a:endParaRPr lang="pl-PL" sz="4400" b="1" baseline="30000" dirty="0" smtClean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32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31.07.2020</a:t>
            </a:r>
            <a:endParaRPr lang="pl-PL" sz="2800" b="1" baseline="30000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3644"/>
            <a:ext cx="12192001" cy="4763468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-63187" y="-21727"/>
            <a:ext cx="12234123" cy="1937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800" kern="1500" spc="150" baseline="30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l-PL" sz="4800" kern="1500" spc="150" baseline="30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Kierunki </a:t>
            </a:r>
            <a:r>
              <a:rPr lang="pl-PL" sz="4800" kern="1500" spc="150" baseline="30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rozwoju transportu intermodalnego do </a:t>
            </a:r>
            <a:r>
              <a:rPr lang="pl-PL" sz="4800" kern="1500" spc="150" baseline="30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2030 r.</a:t>
            </a:r>
          </a:p>
          <a:p>
            <a:pPr algn="ctr"/>
            <a:r>
              <a:rPr lang="pl-PL" sz="4800" kern="1500" spc="150" baseline="30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z </a:t>
            </a:r>
            <a:r>
              <a:rPr lang="pl-PL" sz="4800" kern="1500" spc="150" baseline="30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perspektywą do </a:t>
            </a:r>
            <a:r>
              <a:rPr lang="pl-PL" sz="4800" kern="1500" spc="150" baseline="30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2040 r</a:t>
            </a:r>
            <a:r>
              <a:rPr lang="pl-PL" sz="4800" kern="1500" spc="150" baseline="30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endParaRPr lang="pl-PL" sz="4800" kern="1500" spc="150" baseline="30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endParaRPr lang="pl-PL" sz="3600" baseline="30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2360"/>
          <a:stretch/>
        </p:blipFill>
        <p:spPr>
          <a:xfrm>
            <a:off x="0" y="6165620"/>
            <a:ext cx="12205252" cy="69238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04800" y="5290253"/>
            <a:ext cx="8653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https://www.cupt.gov.pl/fundusze-europejskie/projekty-partnerskie/kierunki-rozwoju</a:t>
            </a:r>
          </a:p>
        </p:txBody>
      </p:sp>
    </p:spTree>
    <p:extLst>
      <p:ext uri="{BB962C8B-B14F-4D97-AF65-F5344CB8AC3E}">
        <p14:creationId xmlns:p14="http://schemas.microsoft.com/office/powerpoint/2010/main" val="16302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" y="263582"/>
            <a:ext cx="2060164" cy="567292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>
          <a:xfrm>
            <a:off x="990264" y="2165411"/>
            <a:ext cx="10474790" cy="1133713"/>
          </a:xfrm>
          <a:prstGeom prst="roundRect">
            <a:avLst/>
          </a:prstGeom>
          <a:solidFill>
            <a:srgbClr val="52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Wzrost znaczenia Polski w globalnych łańcuchach dostaw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990264" y="1461025"/>
            <a:ext cx="10476000" cy="57196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rgbClr val="FFFF00"/>
                </a:solidFill>
              </a:rPr>
              <a:t>WIZJA</a:t>
            </a:r>
            <a:endParaRPr lang="pl-PL" sz="3200" b="1" dirty="0">
              <a:solidFill>
                <a:srgbClr val="FFFF00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039041" y="3718804"/>
            <a:ext cx="10426014" cy="576000"/>
          </a:xfrm>
          <a:prstGeom prst="roundRect">
            <a:avLst/>
          </a:prstGeom>
          <a:solidFill>
            <a:srgbClr val="324754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</a:rPr>
              <a:t>CEL GŁÓWNY</a:t>
            </a:r>
            <a:endParaRPr lang="pl-PL" sz="2800" b="1" dirty="0">
              <a:solidFill>
                <a:srgbClr val="FFFF00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1039041" y="4395718"/>
            <a:ext cx="10426014" cy="1427641"/>
          </a:xfrm>
          <a:prstGeom prst="roundRect">
            <a:avLst/>
          </a:prstGeom>
          <a:solidFill>
            <a:srgbClr val="7A8C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Stworzenie optymalnych warunków dla integracji międzygałęziowej w polskim systemie transportowym i zwiększenia wykorzystania transportu kolejowego w przewozach </a:t>
            </a:r>
            <a:r>
              <a:rPr lang="pl-PL" sz="2400" b="1" dirty="0" smtClean="0"/>
              <a:t>intermodalnych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695074" y="302875"/>
            <a:ext cx="8769981" cy="74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baseline="30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Kierunki rozwoju transportu intermodalnego do roku 2030 z perspektywą do 2040 r.</a:t>
            </a:r>
          </a:p>
          <a:p>
            <a:r>
              <a:rPr lang="pl-PL" sz="3200" b="1" baseline="30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Wizja i cele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2360"/>
          <a:stretch/>
        </p:blipFill>
        <p:spPr>
          <a:xfrm>
            <a:off x="0" y="6165620"/>
            <a:ext cx="12205252" cy="6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882464" y="-314130"/>
            <a:ext cx="10676592" cy="4470494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-2175482" y="1353485"/>
            <a:ext cx="1606769" cy="4840064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" y="263582"/>
            <a:ext cx="2060164" cy="567292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>
          <a:xfrm>
            <a:off x="1039041" y="1475603"/>
            <a:ext cx="9933759" cy="641956"/>
          </a:xfrm>
          <a:prstGeom prst="roundRect">
            <a:avLst/>
          </a:prstGeom>
          <a:solidFill>
            <a:srgbClr val="439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</a:rPr>
              <a:t>CELE SZCZEGÓŁOWE</a:t>
            </a:r>
            <a:endParaRPr lang="pl-PL" sz="2800" b="1" dirty="0">
              <a:solidFill>
                <a:srgbClr val="FFFF00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954741" y="2517950"/>
            <a:ext cx="3277465" cy="3048942"/>
          </a:xfrm>
          <a:prstGeom prst="roundRect">
            <a:avLst/>
          </a:prstGeom>
          <a:solidFill>
            <a:srgbClr val="7A8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sz="2800" b="1" dirty="0" smtClean="0">
                <a:cs typeface="Arial" panose="020B0604020202020204" pitchFamily="34" charset="0"/>
              </a:rPr>
              <a:t>CEL 1</a:t>
            </a: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dirty="0" smtClean="0">
                <a:cs typeface="Arial" panose="020B0604020202020204" pitchFamily="34" charset="0"/>
              </a:rPr>
              <a:t>Powstanie </a:t>
            </a:r>
            <a:r>
              <a:rPr lang="pl-PL" dirty="0">
                <a:cs typeface="Arial" panose="020B0604020202020204" pitchFamily="34" charset="0"/>
              </a:rPr>
              <a:t>kompleksowych projektów wykorzystania transportu intermodalnego w łańcuchach dostaw</a:t>
            </a:r>
            <a:endParaRPr lang="pl-PL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335104" y="2517950"/>
            <a:ext cx="3277465" cy="3048942"/>
          </a:xfrm>
          <a:prstGeom prst="roundRect">
            <a:avLst/>
          </a:prstGeom>
          <a:solidFill>
            <a:srgbClr val="6A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sz="2800" b="1" dirty="0" smtClean="0">
                <a:cs typeface="Arial" panose="020B0604020202020204" pitchFamily="34" charset="0"/>
              </a:rPr>
              <a:t>CEL 2</a:t>
            </a: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dirty="0" smtClean="0">
                <a:cs typeface="Arial" panose="020B0604020202020204" pitchFamily="34" charset="0"/>
              </a:rPr>
              <a:t>Poprawa </a:t>
            </a:r>
            <a:r>
              <a:rPr lang="pl-PL" dirty="0">
                <a:cs typeface="Arial" panose="020B0604020202020204" pitchFamily="34" charset="0"/>
              </a:rPr>
              <a:t>konkurencyjności transportu </a:t>
            </a:r>
            <a:r>
              <a:rPr lang="pl-PL" dirty="0" smtClean="0">
                <a:cs typeface="Arial" panose="020B0604020202020204" pitchFamily="34" charset="0"/>
              </a:rPr>
              <a:t>intermodalnego</a:t>
            </a: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2000" dirty="0">
              <a:cs typeface="Arial" panose="020B0604020202020204" pitchFamily="34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7695335" y="2517950"/>
            <a:ext cx="3277465" cy="3048942"/>
          </a:xfrm>
          <a:prstGeom prst="round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sz="2800" b="1" dirty="0" smtClean="0">
                <a:cs typeface="Arial" panose="020B0604020202020204" pitchFamily="34" charset="0"/>
              </a:rPr>
              <a:t>CEL 3</a:t>
            </a: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dirty="0" smtClean="0">
                <a:cs typeface="Arial" panose="020B0604020202020204" pitchFamily="34" charset="0"/>
              </a:rPr>
              <a:t>Cyfryzacja </a:t>
            </a:r>
            <a:r>
              <a:rPr lang="pl-PL" dirty="0">
                <a:cs typeface="Arial" panose="020B0604020202020204" pitchFamily="34" charset="0"/>
              </a:rPr>
              <a:t>transportu </a:t>
            </a:r>
            <a:r>
              <a:rPr lang="pl-PL" dirty="0" smtClean="0">
                <a:cs typeface="Arial" panose="020B0604020202020204" pitchFamily="34" charset="0"/>
              </a:rPr>
              <a:t>intermodalnego</a:t>
            </a:r>
            <a:endParaRPr lang="pl-PL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pl-PL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695074" y="302875"/>
            <a:ext cx="8769981" cy="74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baseline="30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Kierunki rozwoju transportu intermodalnego do roku 2030 z perspektywą do 2040 r.</a:t>
            </a:r>
          </a:p>
          <a:p>
            <a:r>
              <a:rPr lang="pl-PL" sz="3200" b="1" baseline="30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Wizja i cele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2360"/>
          <a:stretch/>
        </p:blipFill>
        <p:spPr>
          <a:xfrm>
            <a:off x="0" y="6165620"/>
            <a:ext cx="12205252" cy="6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573371" y="-21965"/>
            <a:ext cx="10676592" cy="447049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62" y="393691"/>
            <a:ext cx="2060164" cy="56729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722"/>
            <a:ext cx="12192000" cy="69238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820295" y="1673473"/>
            <a:ext cx="655140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  <a:p>
            <a:pPr algn="ctr">
              <a:lnSpc>
                <a:spcPct val="150000"/>
              </a:lnSpc>
            </a:pPr>
            <a:r>
              <a:rPr lang="pl-PL" sz="28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Unijnych Projektów Transportowych</a:t>
            </a:r>
            <a:br>
              <a:rPr lang="pl-PL" sz="28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 </a:t>
            </a:r>
            <a:r>
              <a:rPr lang="pl-PL" sz="2800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Europejski 2, 00-844 Warszawa</a:t>
            </a:r>
            <a:br>
              <a:rPr lang="pl-PL" sz="2800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(22) 262 05 00, fax (22) 262 05 01</a:t>
            </a:r>
          </a:p>
          <a:p>
            <a:pPr algn="ctr">
              <a:lnSpc>
                <a:spcPct val="150000"/>
              </a:lnSpc>
            </a:pPr>
            <a:r>
              <a:rPr lang="pl-PL" sz="2800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www.cupt.gov.pl, e-mail: </a:t>
            </a:r>
            <a:r>
              <a:rPr lang="pl-PL" sz="2800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cupt@cupt.gov.pl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75" y="4145870"/>
            <a:ext cx="3306645" cy="9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597267" y="0"/>
            <a:ext cx="10676592" cy="447049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53" y="395865"/>
            <a:ext cx="2060164" cy="56729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722"/>
            <a:ext cx="12192000" cy="69238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302050" y="2072743"/>
            <a:ext cx="6551407" cy="2164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uwagę!</a:t>
            </a:r>
            <a:r>
              <a:rPr lang="pl-PL" sz="4000" b="1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l-PL" sz="2800" b="1" baseline="3000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Sylwia Cieślak-Wilk</a:t>
            </a:r>
            <a:endParaRPr lang="pl-PL" sz="2800" b="1" baseline="30000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Z-ca Dyrektora</a:t>
            </a:r>
            <a:endParaRPr lang="pl-PL" sz="2800" b="1" baseline="30000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Unijnych Projektów Transportowych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 t="23850" r="23366" b="5164"/>
          <a:stretch/>
        </p:blipFill>
        <p:spPr>
          <a:xfrm>
            <a:off x="631050" y="1234600"/>
            <a:ext cx="3932434" cy="38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3155354" y="-141870"/>
            <a:ext cx="10676592" cy="447049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2360"/>
          <a:stretch/>
        </p:blipFill>
        <p:spPr>
          <a:xfrm>
            <a:off x="0" y="6165620"/>
            <a:ext cx="12205252" cy="69238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4703" y="2150857"/>
            <a:ext cx="106042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Wykorzystanie środków finansowych </a:t>
            </a:r>
            <a:endParaRPr lang="pl-PL" sz="3600" b="1" baseline="30000" dirty="0" smtClean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36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36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programach wspierających </a:t>
            </a:r>
            <a:r>
              <a:rPr lang="pl-PL" sz="36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transportu</a:t>
            </a:r>
            <a:r>
              <a:rPr lang="pl-PL" sz="3600" b="1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intermodalnego</a:t>
            </a:r>
            <a:r>
              <a:rPr lang="pl-PL" sz="36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doświadczenia i wnioski na nową perspektywę unijną.” </a:t>
            </a:r>
          </a:p>
        </p:txBody>
      </p:sp>
    </p:spTree>
    <p:extLst>
      <p:ext uri="{BB962C8B-B14F-4D97-AF65-F5344CB8AC3E}">
        <p14:creationId xmlns:p14="http://schemas.microsoft.com/office/powerpoint/2010/main" val="1904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968707" y="-310364"/>
            <a:ext cx="10676592" cy="4470494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718851" y="496094"/>
            <a:ext cx="9329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baseline="30000" dirty="0" err="1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POIiŚ</a:t>
            </a:r>
            <a:r>
              <a:rPr lang="pl-PL" sz="32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2007-2013</a:t>
            </a:r>
          </a:p>
          <a:p>
            <a:r>
              <a:rPr lang="pl-PL" sz="32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 rozbudowy infrastruktury transportu intermodalnego </a:t>
            </a:r>
            <a:endParaRPr lang="pl-PL" sz="3200" b="1" baseline="30000" dirty="0" smtClean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32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doposażenia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00" y="554234"/>
            <a:ext cx="2060164" cy="56729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981" y="294112"/>
            <a:ext cx="1233436" cy="1228361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2718851" y="1807325"/>
            <a:ext cx="8839204" cy="116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2" indent="-285742">
              <a:spcBef>
                <a:spcPts val="599"/>
              </a:spcBef>
              <a:spcAft>
                <a:spcPts val="599"/>
              </a:spcAft>
              <a:buFont typeface="Courier New" panose="02070309020205020404" pitchFamily="49" charset="0"/>
              <a:buChar char="o"/>
            </a:pPr>
            <a:r>
              <a:rPr lang="pl-PL" sz="1399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udział przewozów intermodalnych w rynku przewozów kolejowych mierzony masą ładunków </a:t>
            </a:r>
            <a:br>
              <a:rPr lang="pl-PL" sz="1399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lang="pl-PL" sz="1399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 2015 r. osiągnął poziom </a:t>
            </a:r>
            <a:r>
              <a:rPr lang="pl-PL" sz="16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4,6% </a:t>
            </a:r>
            <a:r>
              <a:rPr lang="pl-PL" sz="1399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 był </a:t>
            </a:r>
            <a:r>
              <a:rPr lang="pl-PL" sz="16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wyższy o 0,4 pkt. proc. </a:t>
            </a:r>
            <a:r>
              <a:rPr lang="pl-PL" sz="1399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niż w 2014 r. </a:t>
            </a:r>
          </a:p>
          <a:p>
            <a:pPr marL="285742" indent="-285742">
              <a:spcBef>
                <a:spcPts val="599"/>
              </a:spcBef>
              <a:spcAft>
                <a:spcPts val="599"/>
              </a:spcAft>
              <a:buFont typeface="Courier New" panose="02070309020205020404" pitchFamily="49" charset="0"/>
              <a:buChar char="o"/>
            </a:pPr>
            <a:r>
              <a:rPr lang="pl-PL" sz="1399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 wykonanej pracy przewozy intermodalne stanowiły </a:t>
            </a:r>
            <a:r>
              <a:rPr lang="pl-PL" sz="16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7,3% </a:t>
            </a:r>
            <a:r>
              <a:rPr lang="pl-PL" sz="1399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(wzrost udziału w porównaniu z 2014 r. o 0,5 pkt. proc</a:t>
            </a:r>
            <a:r>
              <a:rPr lang="pl-PL" sz="1399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.)</a:t>
            </a:r>
            <a:endParaRPr lang="pl-PL" sz="1399" b="1" dirty="0">
              <a:solidFill>
                <a:srgbClr val="29338A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C:\Users\user\Desktop\Nowy folder\niebieskie-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19" y="1681521"/>
            <a:ext cx="1361404" cy="12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rostokąt 29"/>
          <p:cNvSpPr/>
          <p:nvPr/>
        </p:nvSpPr>
        <p:spPr>
          <a:xfrm>
            <a:off x="488859" y="3096022"/>
            <a:ext cx="2393605" cy="522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399" b="1" dirty="0" smtClean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15</a:t>
            </a:r>
          </a:p>
          <a:p>
            <a:pPr algn="r"/>
            <a:r>
              <a:rPr lang="pl-PL" sz="852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pl-PL" sz="1399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terminali intermodalnych </a:t>
            </a:r>
          </a:p>
        </p:txBody>
      </p:sp>
      <p:sp>
        <p:nvSpPr>
          <p:cNvPr id="3" name="Prostokąt 2"/>
          <p:cNvSpPr/>
          <p:nvPr/>
        </p:nvSpPr>
        <p:spPr>
          <a:xfrm>
            <a:off x="5832408" y="3065524"/>
            <a:ext cx="599463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2" indent="-285742">
              <a:lnSpc>
                <a:spcPct val="150000"/>
              </a:lnSpc>
              <a:spcBef>
                <a:spcPts val="599"/>
              </a:spcBef>
              <a:spcAft>
                <a:spcPts val="599"/>
              </a:spcAft>
              <a:buFont typeface="Courier New" panose="02070309020205020404" pitchFamily="49" charset="0"/>
              <a:buChar char="o"/>
            </a:pPr>
            <a:r>
              <a:rPr lang="pl-PL" sz="14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lepszy  zrównoważony  system  transportowy </a:t>
            </a:r>
          </a:p>
          <a:p>
            <a:pPr marL="285742" indent="-285742">
              <a:lnSpc>
                <a:spcPct val="150000"/>
              </a:lnSpc>
              <a:spcBef>
                <a:spcPts val="599"/>
              </a:spcBef>
              <a:spcAft>
                <a:spcPts val="599"/>
              </a:spcAft>
              <a:buFont typeface="Courier New" panose="02070309020205020404" pitchFamily="49" charset="0"/>
              <a:buChar char="o"/>
            </a:pPr>
            <a:r>
              <a:rPr lang="pl-PL" sz="14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średnia </a:t>
            </a:r>
            <a:r>
              <a:rPr lang="pl-PL" sz="14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wartość wskaźnika rezultatu: „wielkość ładunków obsłużonych przez wybudowane centra logistyczne i </a:t>
            </a:r>
            <a:r>
              <a:rPr lang="pl-PL" sz="14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terminale kontenerowe</a:t>
            </a:r>
            <a:r>
              <a:rPr lang="pl-PL" sz="14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” w 2017 r. wyniosła 134,6 % zakładanej w umowach o dofinansowanie wartości.</a:t>
            </a:r>
          </a:p>
          <a:p>
            <a:pPr marL="285742" indent="-285742">
              <a:lnSpc>
                <a:spcPct val="150000"/>
              </a:lnSpc>
              <a:spcBef>
                <a:spcPts val="599"/>
              </a:spcBef>
              <a:spcAft>
                <a:spcPts val="599"/>
              </a:spcAft>
              <a:buFont typeface="Courier New" panose="02070309020205020404" pitchFamily="49" charset="0"/>
              <a:buChar char="o"/>
            </a:pPr>
            <a:r>
              <a:rPr lang="pl-PL" sz="14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 latach 2011 – 2017 nastąpił wzrost przewozów intermodalnych o 249%, tj.  z 5,4 mln ton do 14,7 mln ton.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4630" y="3178601"/>
            <a:ext cx="585268" cy="579169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2464" y="5263129"/>
            <a:ext cx="585268" cy="526472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7140" y="5271523"/>
            <a:ext cx="585268" cy="579169"/>
          </a:xfrm>
          <a:prstGeom prst="rect">
            <a:avLst/>
          </a:prstGeom>
        </p:spPr>
      </p:pic>
      <p:cxnSp>
        <p:nvCxnSpPr>
          <p:cNvPr id="37" name="Łącznik prosty 36"/>
          <p:cNvCxnSpPr>
            <a:stCxn id="34" idx="2"/>
            <a:endCxn id="35" idx="0"/>
          </p:cNvCxnSpPr>
          <p:nvPr/>
        </p:nvCxnSpPr>
        <p:spPr>
          <a:xfrm flipH="1">
            <a:off x="3175098" y="3757770"/>
            <a:ext cx="12166" cy="150535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75"/>
          <p:cNvCxnSpPr>
            <a:stCxn id="36" idx="1"/>
          </p:cNvCxnSpPr>
          <p:nvPr/>
        </p:nvCxnSpPr>
        <p:spPr>
          <a:xfrm flipH="1">
            <a:off x="3467732" y="5561108"/>
            <a:ext cx="1779408" cy="120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2360"/>
          <a:stretch/>
        </p:blipFill>
        <p:spPr>
          <a:xfrm>
            <a:off x="0" y="6165620"/>
            <a:ext cx="12205252" cy="69238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54000" y="4998640"/>
            <a:ext cx="263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433 </a:t>
            </a: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+ 270 </a:t>
            </a:r>
            <a:endParaRPr lang="pl-PL" sz="1400" b="1" dirty="0">
              <a:solidFill>
                <a:srgbClr val="FF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r"/>
            <a:r>
              <a:rPr lang="pl-PL" sz="14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wagonów </a:t>
            </a:r>
            <a:r>
              <a:rPr lang="pl-PL" sz="14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platform i naczep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44185" y="3677440"/>
            <a:ext cx="18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29 </a:t>
            </a: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+ 24 </a:t>
            </a:r>
          </a:p>
          <a:p>
            <a:pPr algn="r"/>
            <a:r>
              <a:rPr lang="pl-PL" sz="1399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suwnic STS i RTG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9669" y="4259114"/>
            <a:ext cx="2764961" cy="73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399" b="1" dirty="0" smtClean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29 + 43</a:t>
            </a:r>
            <a:endParaRPr lang="pl-PL" sz="1399" b="1" dirty="0">
              <a:solidFill>
                <a:srgbClr val="FF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r"/>
            <a:r>
              <a:rPr lang="pl-PL" sz="1399" b="1" dirty="0" err="1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reachstakerów</a:t>
            </a:r>
            <a:r>
              <a:rPr lang="pl-PL" sz="1399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podnośników i ciągników</a:t>
            </a:r>
          </a:p>
        </p:txBody>
      </p:sp>
    </p:spTree>
    <p:extLst>
      <p:ext uri="{BB962C8B-B14F-4D97-AF65-F5344CB8AC3E}">
        <p14:creationId xmlns:p14="http://schemas.microsoft.com/office/powerpoint/2010/main" val="18028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974121" y="-23926"/>
            <a:ext cx="10676592" cy="4470494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472819" y="572296"/>
            <a:ext cx="9329216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baseline="30000" dirty="0" err="1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POIiŚ</a:t>
            </a:r>
            <a:r>
              <a:rPr lang="pl-PL" sz="32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2014-2020 </a:t>
            </a:r>
            <a:endParaRPr lang="pl-PL" sz="3200" b="1" baseline="30000" dirty="0" smtClean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Docelowe </a:t>
            </a:r>
            <a:r>
              <a:rPr lang="pl-PL" sz="32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 rozbudowy infrastruktury transportu </a:t>
            </a:r>
            <a:r>
              <a:rPr lang="pl-PL" sz="32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intermodalnego</a:t>
            </a:r>
            <a:endParaRPr lang="pl-PL" sz="3200" b="1" baseline="30000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32" y="531536"/>
            <a:ext cx="2060164" cy="567292"/>
          </a:xfrm>
          <a:prstGeom prst="rect">
            <a:avLst/>
          </a:prstGeom>
        </p:spPr>
      </p:pic>
      <p:pic>
        <p:nvPicPr>
          <p:cNvPr id="20" name="Picture 4" descr="C:\Users\user\Desktop\Nowy folder\niebieskie-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20" y="1651553"/>
            <a:ext cx="1122878" cy="10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996666" y="3449092"/>
            <a:ext cx="515964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2" indent="-285742">
              <a:lnSpc>
                <a:spcPct val="150000"/>
              </a:lnSpc>
              <a:spcBef>
                <a:spcPts val="599"/>
              </a:spcBef>
              <a:spcAft>
                <a:spcPts val="599"/>
              </a:spcAft>
              <a:buFont typeface="Courier New" panose="02070309020205020404" pitchFamily="49" charset="0"/>
              <a:buChar char="o"/>
            </a:pPr>
            <a:r>
              <a:rPr lang="pl-PL" sz="12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zwiększenie udziału transportu intermodalnego w przewozach </a:t>
            </a:r>
            <a:r>
              <a:rPr lang="pl-PL" sz="12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/>
            </a:r>
            <a:br>
              <a:rPr lang="pl-PL" sz="12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lang="pl-PL" sz="12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ładunków </a:t>
            </a:r>
            <a:r>
              <a:rPr lang="pl-PL" sz="12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ogółem</a:t>
            </a:r>
          </a:p>
          <a:p>
            <a:pPr marL="285742" indent="-285742">
              <a:lnSpc>
                <a:spcPct val="150000"/>
              </a:lnSpc>
              <a:spcBef>
                <a:spcPts val="599"/>
              </a:spcBef>
              <a:spcAft>
                <a:spcPts val="599"/>
              </a:spcAft>
              <a:buFont typeface="Courier New" panose="02070309020205020404" pitchFamily="49" charset="0"/>
              <a:buChar char="o"/>
            </a:pPr>
            <a:r>
              <a:rPr lang="pl-PL" sz="12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lepszy  zrównoważony  system  transportowy </a:t>
            </a:r>
          </a:p>
          <a:p>
            <a:pPr marL="285742" indent="-285742">
              <a:lnSpc>
                <a:spcPct val="150000"/>
              </a:lnSpc>
              <a:spcBef>
                <a:spcPts val="599"/>
              </a:spcBef>
              <a:spcAft>
                <a:spcPts val="599"/>
              </a:spcAft>
              <a:buFont typeface="Courier New" panose="02070309020205020404" pitchFamily="49" charset="0"/>
              <a:buChar char="o"/>
            </a:pPr>
            <a:r>
              <a:rPr lang="pl-PL" sz="12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zmniejszenie  negatywnego oddziaływania  transportu  </a:t>
            </a:r>
            <a:r>
              <a:rPr lang="pl-PL" sz="12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pl-PL" sz="12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pl-PL" sz="12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  na </a:t>
            </a:r>
            <a:r>
              <a:rPr lang="pl-PL" sz="12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środowisko</a:t>
            </a:r>
            <a:endParaRPr lang="pl-PL" sz="1200" b="1" u="sng" dirty="0">
              <a:solidFill>
                <a:srgbClr val="29338A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185" y="2655766"/>
            <a:ext cx="585268" cy="536363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318" y="5059409"/>
            <a:ext cx="585268" cy="559178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398" y="5074358"/>
            <a:ext cx="585268" cy="544229"/>
          </a:xfrm>
          <a:prstGeom prst="rect">
            <a:avLst/>
          </a:prstGeom>
        </p:spPr>
      </p:pic>
      <p:cxnSp>
        <p:nvCxnSpPr>
          <p:cNvPr id="37" name="Łącznik prosty 36"/>
          <p:cNvCxnSpPr>
            <a:endCxn id="35" idx="0"/>
          </p:cNvCxnSpPr>
          <p:nvPr/>
        </p:nvCxnSpPr>
        <p:spPr>
          <a:xfrm flipH="1">
            <a:off x="4468952" y="3167180"/>
            <a:ext cx="37734" cy="189222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75"/>
          <p:cNvCxnSpPr/>
          <p:nvPr/>
        </p:nvCxnSpPr>
        <p:spPr>
          <a:xfrm flipH="1">
            <a:off x="4761586" y="5319609"/>
            <a:ext cx="169224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2960221" y="1816367"/>
            <a:ext cx="4678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1,2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mld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PLN*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29338A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środki UE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338A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przeznaczone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29338A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na rozwój transportu </a:t>
            </a:r>
            <a:r>
              <a:rPr lang="pl-PL" sz="14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intermodalnego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29338A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338A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Polsce w ramach POIiŚ 14-20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29338A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575935" y="2576822"/>
            <a:ext cx="34408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20</a:t>
            </a:r>
            <a:endParaRPr lang="pl-PL" sz="1200" b="1" dirty="0">
              <a:solidFill>
                <a:srgbClr val="C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r"/>
            <a:r>
              <a:rPr lang="pl-PL" sz="12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Rozbudowanych lub wspartych intermodalnych terminali przeładunkowych </a:t>
            </a:r>
          </a:p>
          <a:p>
            <a:pPr algn="r"/>
            <a:endParaRPr lang="pl-PL" sz="1200" b="1" dirty="0">
              <a:solidFill>
                <a:srgbClr val="00206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r"/>
            <a:r>
              <a:rPr lang="pl-PL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376</a:t>
            </a:r>
            <a:endParaRPr lang="pl-PL" sz="1200" b="1" dirty="0">
              <a:solidFill>
                <a:srgbClr val="C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r"/>
            <a:r>
              <a:rPr lang="pl-PL" sz="12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intermodalnych jednostek </a:t>
            </a:r>
            <a:r>
              <a:rPr lang="pl-PL" sz="12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ładunkowych</a:t>
            </a:r>
          </a:p>
          <a:p>
            <a:pPr algn="r"/>
            <a:endParaRPr lang="pl-PL" sz="1200" b="1" dirty="0">
              <a:solidFill>
                <a:srgbClr val="29338A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r"/>
            <a:r>
              <a:rPr lang="pl-PL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630</a:t>
            </a:r>
            <a:endParaRPr lang="pl-PL" sz="1200" b="1" dirty="0">
              <a:solidFill>
                <a:srgbClr val="C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r"/>
            <a:r>
              <a:rPr lang="pl-PL" sz="12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naczep do transportu </a:t>
            </a:r>
            <a:r>
              <a:rPr lang="pl-PL" sz="12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intermodalnego</a:t>
            </a:r>
          </a:p>
          <a:p>
            <a:pPr algn="r"/>
            <a:endParaRPr lang="pl-PL" sz="1200" b="1" dirty="0" smtClean="0">
              <a:solidFill>
                <a:srgbClr val="00206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r"/>
            <a:r>
              <a:rPr lang="pl-PL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3 376 </a:t>
            </a:r>
            <a:endParaRPr lang="pl-PL" sz="1200" b="1" dirty="0">
              <a:solidFill>
                <a:srgbClr val="C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r"/>
            <a:r>
              <a:rPr lang="pl-PL" sz="12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jednostek taboru kolejowego</a:t>
            </a:r>
          </a:p>
          <a:p>
            <a:pPr algn="r"/>
            <a:endParaRPr lang="pl-PL" sz="1200" b="1" dirty="0">
              <a:solidFill>
                <a:srgbClr val="00206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r"/>
            <a:r>
              <a:rPr lang="pl-PL" sz="1200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1 165 </a:t>
            </a:r>
            <a:r>
              <a:rPr lang="pl-PL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381 </a:t>
            </a:r>
            <a:r>
              <a:rPr lang="pl-PL" sz="1200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TEU/rok </a:t>
            </a:r>
          </a:p>
          <a:p>
            <a:pPr algn="r"/>
            <a:r>
              <a:rPr lang="pl-PL" sz="12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dodatkowa zdolność przeładunkowa</a:t>
            </a:r>
          </a:p>
          <a:p>
            <a:pPr algn="r"/>
            <a:r>
              <a:rPr lang="pl-PL" sz="1200" b="1" dirty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intermodalnych terminali </a:t>
            </a:r>
            <a:r>
              <a:rPr lang="pl-PL" sz="1200" b="1" dirty="0" smtClean="0">
                <a:solidFill>
                  <a:srgbClr val="29338A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przeładunkowych</a:t>
            </a:r>
            <a:endParaRPr lang="pl-PL" sz="1200" b="1" dirty="0">
              <a:solidFill>
                <a:srgbClr val="29338A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5981" y="1418291"/>
            <a:ext cx="1761010" cy="175376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2360"/>
          <a:stretch/>
        </p:blipFill>
        <p:spPr>
          <a:xfrm>
            <a:off x="0" y="6173975"/>
            <a:ext cx="12205252" cy="69238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0" y="5931759"/>
            <a:ext cx="583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lang="pl-PL" sz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</a:t>
            </a:r>
            <a:r>
              <a:rPr lang="pl-PL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alokacji przeliczono wg </a:t>
            </a:r>
            <a:r>
              <a:rPr lang="pl-PL" sz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kursu obowiązującego na czerwiec 2021 r. 1 EUR = 4,4865 PLN.	</a:t>
            </a:r>
          </a:p>
        </p:txBody>
      </p:sp>
    </p:spTree>
    <p:extLst>
      <p:ext uri="{BB962C8B-B14F-4D97-AF65-F5344CB8AC3E}">
        <p14:creationId xmlns:p14="http://schemas.microsoft.com/office/powerpoint/2010/main" val="21082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859282" y="-52252"/>
            <a:ext cx="10676592" cy="4470494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435516" y="504714"/>
            <a:ext cx="9329216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Realizacja finansowa projektów </a:t>
            </a:r>
            <a:r>
              <a:rPr lang="pl-PL" sz="3200" b="1" baseline="30000" dirty="0" err="1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POIiŚ</a:t>
            </a:r>
            <a:r>
              <a:rPr lang="pl-PL" sz="32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 </a:t>
            </a:r>
          </a:p>
          <a:p>
            <a:endParaRPr lang="pl-PL" sz="3200" b="1" baseline="30000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43" y="425390"/>
            <a:ext cx="2060164" cy="56729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82164" y="1765043"/>
            <a:ext cx="967051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A3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zatwierdzone przez </a:t>
            </a:r>
            <a:r>
              <a:rPr lang="pl-PL" b="1" dirty="0" smtClean="0">
                <a:solidFill>
                  <a:srgbClr val="2A3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CUPT*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l-PL" b="1" dirty="0">
              <a:solidFill>
                <a:srgbClr val="2A3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solidFill>
                  <a:srgbClr val="2A3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kwalifikowane – 1 079 745 372,26 PLN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A3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b="1" dirty="0" smtClean="0">
              <a:solidFill>
                <a:srgbClr val="2A3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A3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b="1" dirty="0" smtClean="0">
                <a:solidFill>
                  <a:srgbClr val="2A3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 środki </a:t>
            </a:r>
            <a:r>
              <a:rPr lang="pl-PL" b="1" dirty="0">
                <a:solidFill>
                  <a:srgbClr val="2A3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- 538 093 </a:t>
            </a:r>
            <a:r>
              <a:rPr lang="pl-PL" b="1" dirty="0" smtClean="0">
                <a:solidFill>
                  <a:srgbClr val="2A3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554,37 PLN ( 44% alokacji).</a:t>
            </a:r>
            <a:endParaRPr lang="pl-PL" b="1" dirty="0">
              <a:solidFill>
                <a:srgbClr val="2A3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l-PL" b="1" dirty="0">
              <a:solidFill>
                <a:srgbClr val="2A3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l-PL" b="1" dirty="0">
              <a:solidFill>
                <a:srgbClr val="2A3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081" y="182922"/>
            <a:ext cx="1233436" cy="122836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2360"/>
          <a:stretch/>
        </p:blipFill>
        <p:spPr>
          <a:xfrm>
            <a:off x="0" y="6173975"/>
            <a:ext cx="12205252" cy="69238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9609" r="6732" b="8644"/>
          <a:stretch/>
        </p:blipFill>
        <p:spPr>
          <a:xfrm>
            <a:off x="7777839" y="1437043"/>
            <a:ext cx="3681491" cy="344137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0" y="5931759"/>
            <a:ext cx="583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lang="pl-PL" sz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 na 30.06.2021r.</a:t>
            </a:r>
            <a:endParaRPr lang="pl-PL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5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859282" y="-52252"/>
            <a:ext cx="10676592" cy="4470494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435516" y="381626"/>
            <a:ext cx="932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zakończone</a:t>
            </a:r>
            <a:r>
              <a:rPr lang="pl-PL" sz="3200" b="1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POIiŚ </a:t>
            </a:r>
            <a:r>
              <a:rPr lang="pl-PL" sz="32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 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43" y="425390"/>
            <a:ext cx="2060164" cy="56729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081" y="182922"/>
            <a:ext cx="1233436" cy="122836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2360"/>
          <a:stretch/>
        </p:blipFill>
        <p:spPr>
          <a:xfrm>
            <a:off x="0" y="6173975"/>
            <a:ext cx="12205252" cy="69238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448407" y="1302464"/>
            <a:ext cx="11447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100" b="1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transportu intermodalnego poprzez zakup naczep do przeładunku pionowego</a:t>
            </a:r>
          </a:p>
          <a:p>
            <a:r>
              <a:rPr lang="pl-PL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POIS.03.02.00-00-0062/18</a:t>
            </a:r>
            <a:r>
              <a:rPr lang="pl-PL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dirty="0" smtClean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42648" y="3994738"/>
            <a:ext cx="4899972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tabLst>
                <a:tab pos="4308475" algn="r"/>
              </a:tabLst>
            </a:pPr>
            <a:r>
              <a:rPr lang="pl-PL" dirty="0">
                <a:solidFill>
                  <a:srgbClr val="29338A"/>
                </a:solidFill>
              </a:rPr>
              <a:t>Wartość projektu: </a:t>
            </a:r>
            <a:r>
              <a:rPr lang="pl-PL" dirty="0" smtClean="0">
                <a:solidFill>
                  <a:srgbClr val="29338A"/>
                </a:solidFill>
              </a:rPr>
              <a:t>	13 569 237,00 PLN</a:t>
            </a:r>
          </a:p>
          <a:p>
            <a:pPr>
              <a:lnSpc>
                <a:spcPct val="125000"/>
              </a:lnSpc>
              <a:tabLst>
                <a:tab pos="4308475" algn="r"/>
              </a:tabLst>
            </a:pPr>
            <a:r>
              <a:rPr lang="pl-PL" dirty="0">
                <a:solidFill>
                  <a:srgbClr val="29338A"/>
                </a:solidFill>
              </a:rPr>
              <a:t>Wydatki kwalifikowalne: </a:t>
            </a:r>
            <a:r>
              <a:rPr lang="pl-PL" dirty="0" smtClean="0">
                <a:solidFill>
                  <a:srgbClr val="29338A"/>
                </a:solidFill>
              </a:rPr>
              <a:t>	11 029 500,00 PLN</a:t>
            </a:r>
          </a:p>
          <a:p>
            <a:pPr>
              <a:lnSpc>
                <a:spcPct val="125000"/>
              </a:lnSpc>
              <a:tabLst>
                <a:tab pos="4308475" algn="r"/>
              </a:tabLst>
            </a:pPr>
            <a:r>
              <a:rPr lang="pl-PL" dirty="0">
                <a:solidFill>
                  <a:srgbClr val="29338A"/>
                </a:solidFill>
              </a:rPr>
              <a:t>Dofinansowanie UE</a:t>
            </a:r>
            <a:r>
              <a:rPr lang="pl-PL" dirty="0" smtClean="0">
                <a:solidFill>
                  <a:srgbClr val="29338A"/>
                </a:solidFill>
              </a:rPr>
              <a:t>:	 5 514 750,00 PLN</a:t>
            </a:r>
            <a:endParaRPr lang="pl-PL" dirty="0">
              <a:solidFill>
                <a:srgbClr val="29338A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42648" y="2556268"/>
            <a:ext cx="544343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tabLst>
                <a:tab pos="5202238" algn="r"/>
              </a:tabLst>
            </a:pPr>
            <a:r>
              <a:rPr lang="pl-PL" dirty="0" smtClean="0">
                <a:solidFill>
                  <a:srgbClr val="29338A"/>
                </a:solidFill>
              </a:rPr>
              <a:t>Beneficjent: 	</a:t>
            </a:r>
            <a:r>
              <a:rPr lang="pl-PL" b="1" dirty="0" err="1" smtClean="0">
                <a:solidFill>
                  <a:srgbClr val="29338A"/>
                </a:solidFill>
              </a:rPr>
              <a:t>Miratrans</a:t>
            </a:r>
            <a:r>
              <a:rPr lang="pl-PL" b="1" dirty="0" smtClean="0">
                <a:solidFill>
                  <a:srgbClr val="29338A"/>
                </a:solidFill>
              </a:rPr>
              <a:t> </a:t>
            </a:r>
            <a:r>
              <a:rPr lang="pl-PL" b="1" dirty="0">
                <a:solidFill>
                  <a:srgbClr val="29338A"/>
                </a:solidFill>
              </a:rPr>
              <a:t>Transport Sp. z o. o</a:t>
            </a:r>
            <a:r>
              <a:rPr lang="pl-PL" b="1" dirty="0" smtClean="0">
                <a:solidFill>
                  <a:srgbClr val="29338A"/>
                </a:solidFill>
              </a:rPr>
              <a:t>.</a:t>
            </a:r>
          </a:p>
          <a:p>
            <a:pPr>
              <a:lnSpc>
                <a:spcPct val="125000"/>
              </a:lnSpc>
              <a:tabLst>
                <a:tab pos="5202238" algn="r"/>
              </a:tabLst>
            </a:pPr>
            <a:r>
              <a:rPr lang="pl-PL" dirty="0" smtClean="0">
                <a:solidFill>
                  <a:srgbClr val="29338A"/>
                </a:solidFill>
              </a:rPr>
              <a:t>Rezultat projektu: 	</a:t>
            </a:r>
            <a:r>
              <a:rPr lang="pl-PL" b="1" dirty="0" smtClean="0">
                <a:solidFill>
                  <a:srgbClr val="29338A"/>
                </a:solidFill>
              </a:rPr>
              <a:t>Zakup 90 szt. naczep 3-osiowych</a:t>
            </a:r>
          </a:p>
          <a:p>
            <a:pPr>
              <a:lnSpc>
                <a:spcPct val="125000"/>
              </a:lnSpc>
              <a:tabLst>
                <a:tab pos="5202238" algn="r"/>
              </a:tabLst>
            </a:pPr>
            <a:r>
              <a:rPr lang="pl-PL" dirty="0" smtClean="0">
                <a:solidFill>
                  <a:srgbClr val="29338A"/>
                </a:solidFill>
              </a:rPr>
              <a:t>Okres realizacji: 	luty 2019 – wrzesień 2019</a:t>
            </a:r>
            <a:endParaRPr lang="pl-PL" dirty="0">
              <a:solidFill>
                <a:srgbClr val="29338A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28" y="2407968"/>
            <a:ext cx="5407122" cy="31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859282" y="-52252"/>
            <a:ext cx="10676592" cy="4470494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435516" y="381626"/>
            <a:ext cx="932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zakończone</a:t>
            </a:r>
            <a:r>
              <a:rPr lang="pl-PL" sz="3200" b="1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POIiŚ 2014-2020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43" y="425390"/>
            <a:ext cx="2060164" cy="56729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081" y="182922"/>
            <a:ext cx="1233436" cy="122836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2360"/>
          <a:stretch/>
        </p:blipFill>
        <p:spPr>
          <a:xfrm>
            <a:off x="0" y="6173975"/>
            <a:ext cx="12205252" cy="69238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448406" y="1313497"/>
            <a:ext cx="1067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100" b="1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</a:t>
            </a:r>
            <a:r>
              <a:rPr lang="pl-PL" sz="2100" b="1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podkontenerowych do obsługi połączeń </a:t>
            </a:r>
            <a:r>
              <a:rPr lang="pl-PL" sz="2100" b="1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intermodalnych</a:t>
            </a:r>
          </a:p>
          <a:p>
            <a:r>
              <a:rPr lang="pl-PL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POIS.03.02.00-00-0065/18</a:t>
            </a:r>
            <a:r>
              <a:rPr lang="pl-PL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b="1" dirty="0">
              <a:solidFill>
                <a:srgbClr val="29338A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48406" y="4010275"/>
            <a:ext cx="5564206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tabLst>
                <a:tab pos="4308475" algn="r"/>
              </a:tabLst>
            </a:pPr>
            <a:r>
              <a:rPr lang="pl-PL" dirty="0">
                <a:solidFill>
                  <a:srgbClr val="29338A"/>
                </a:solidFill>
              </a:rPr>
              <a:t>Wartość projektu: </a:t>
            </a:r>
            <a:r>
              <a:rPr lang="pl-PL" dirty="0" smtClean="0">
                <a:solidFill>
                  <a:srgbClr val="29338A"/>
                </a:solidFill>
              </a:rPr>
              <a:t>	87 </a:t>
            </a:r>
            <a:r>
              <a:rPr lang="pl-PL" dirty="0">
                <a:solidFill>
                  <a:srgbClr val="29338A"/>
                </a:solidFill>
              </a:rPr>
              <a:t>529 </a:t>
            </a:r>
            <a:r>
              <a:rPr lang="pl-PL" dirty="0" smtClean="0">
                <a:solidFill>
                  <a:srgbClr val="29338A"/>
                </a:solidFill>
              </a:rPr>
              <a:t>358,01 PLN</a:t>
            </a:r>
          </a:p>
          <a:p>
            <a:pPr>
              <a:lnSpc>
                <a:spcPct val="125000"/>
              </a:lnSpc>
              <a:tabLst>
                <a:tab pos="4308475" algn="r"/>
              </a:tabLst>
            </a:pPr>
            <a:r>
              <a:rPr lang="pl-PL" dirty="0">
                <a:solidFill>
                  <a:srgbClr val="29338A"/>
                </a:solidFill>
              </a:rPr>
              <a:t>Wydatki kwalifikowalne: </a:t>
            </a:r>
            <a:r>
              <a:rPr lang="pl-PL" dirty="0" smtClean="0">
                <a:solidFill>
                  <a:srgbClr val="29338A"/>
                </a:solidFill>
              </a:rPr>
              <a:t>	86 </a:t>
            </a:r>
            <a:r>
              <a:rPr lang="pl-PL" dirty="0">
                <a:solidFill>
                  <a:srgbClr val="29338A"/>
                </a:solidFill>
              </a:rPr>
              <a:t>138 </a:t>
            </a:r>
            <a:r>
              <a:rPr lang="pl-PL" dirty="0" smtClean="0">
                <a:solidFill>
                  <a:srgbClr val="29338A"/>
                </a:solidFill>
              </a:rPr>
              <a:t>511,00 PLN</a:t>
            </a:r>
          </a:p>
          <a:p>
            <a:pPr>
              <a:lnSpc>
                <a:spcPct val="125000"/>
              </a:lnSpc>
              <a:tabLst>
                <a:tab pos="4308475" algn="r"/>
              </a:tabLst>
            </a:pPr>
            <a:r>
              <a:rPr lang="pl-PL" dirty="0">
                <a:solidFill>
                  <a:srgbClr val="29338A"/>
                </a:solidFill>
              </a:rPr>
              <a:t>Dofinansowanie UE</a:t>
            </a:r>
            <a:r>
              <a:rPr lang="pl-PL" dirty="0" smtClean="0">
                <a:solidFill>
                  <a:srgbClr val="29338A"/>
                </a:solidFill>
              </a:rPr>
              <a:t>:	 </a:t>
            </a:r>
            <a:r>
              <a:rPr lang="pl-PL" dirty="0">
                <a:solidFill>
                  <a:srgbClr val="29338A"/>
                </a:solidFill>
              </a:rPr>
              <a:t>43 069 </a:t>
            </a:r>
            <a:r>
              <a:rPr lang="pl-PL" dirty="0" smtClean="0">
                <a:solidFill>
                  <a:srgbClr val="29338A"/>
                </a:solidFill>
              </a:rPr>
              <a:t>255,50 PLN</a:t>
            </a:r>
            <a:endParaRPr lang="pl-PL" dirty="0">
              <a:solidFill>
                <a:srgbClr val="29338A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48406" y="2360699"/>
            <a:ext cx="5115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tabLst>
                <a:tab pos="4838700" algn="r"/>
              </a:tabLst>
            </a:pPr>
            <a:r>
              <a:rPr lang="pl-PL" dirty="0">
                <a:solidFill>
                  <a:srgbClr val="29338A"/>
                </a:solidFill>
              </a:rPr>
              <a:t>Beneficjent: </a:t>
            </a:r>
            <a:r>
              <a:rPr lang="pl-PL" dirty="0" smtClean="0">
                <a:solidFill>
                  <a:srgbClr val="29338A"/>
                </a:solidFill>
              </a:rPr>
              <a:t>	</a:t>
            </a:r>
            <a:r>
              <a:rPr lang="pl-PL" b="1" dirty="0" smtClean="0">
                <a:solidFill>
                  <a:srgbClr val="29338A"/>
                </a:solidFill>
              </a:rPr>
              <a:t>CLIP </a:t>
            </a:r>
            <a:r>
              <a:rPr lang="pl-PL" b="1" dirty="0">
                <a:solidFill>
                  <a:srgbClr val="29338A"/>
                </a:solidFill>
              </a:rPr>
              <a:t>Intermodal </a:t>
            </a:r>
            <a:r>
              <a:rPr lang="pl-PL" b="1" dirty="0" smtClean="0">
                <a:solidFill>
                  <a:srgbClr val="29338A"/>
                </a:solidFill>
              </a:rPr>
              <a:t>Sp. z o.o.</a:t>
            </a:r>
            <a:endParaRPr lang="pl-PL" b="1" dirty="0">
              <a:solidFill>
                <a:srgbClr val="29338A"/>
              </a:solidFill>
            </a:endParaRPr>
          </a:p>
          <a:p>
            <a:pPr>
              <a:lnSpc>
                <a:spcPct val="125000"/>
              </a:lnSpc>
              <a:tabLst>
                <a:tab pos="4838700" algn="r"/>
              </a:tabLst>
            </a:pPr>
            <a:r>
              <a:rPr lang="pl-PL" dirty="0" smtClean="0">
                <a:solidFill>
                  <a:srgbClr val="29338A"/>
                </a:solidFill>
              </a:rPr>
              <a:t>Rezultat </a:t>
            </a:r>
            <a:r>
              <a:rPr lang="pl-PL" dirty="0">
                <a:solidFill>
                  <a:srgbClr val="29338A"/>
                </a:solidFill>
              </a:rPr>
              <a:t>projektu: </a:t>
            </a:r>
            <a:r>
              <a:rPr lang="pl-PL" dirty="0" smtClean="0">
                <a:solidFill>
                  <a:srgbClr val="29338A"/>
                </a:solidFill>
              </a:rPr>
              <a:t>	</a:t>
            </a:r>
            <a:r>
              <a:rPr lang="pl-PL" b="1" dirty="0" smtClean="0">
                <a:solidFill>
                  <a:srgbClr val="29338A"/>
                </a:solidFill>
              </a:rPr>
              <a:t>Zakup </a:t>
            </a:r>
            <a:r>
              <a:rPr lang="pl-PL" b="1" dirty="0">
                <a:solidFill>
                  <a:srgbClr val="29338A"/>
                </a:solidFill>
              </a:rPr>
              <a:t>240 szt. wagonów </a:t>
            </a:r>
            <a:r>
              <a:rPr lang="pl-PL" b="1" dirty="0" smtClean="0">
                <a:solidFill>
                  <a:srgbClr val="29338A"/>
                </a:solidFill>
              </a:rPr>
              <a:t>-	platform podkontenerowych</a:t>
            </a:r>
          </a:p>
          <a:p>
            <a:pPr>
              <a:lnSpc>
                <a:spcPct val="125000"/>
              </a:lnSpc>
              <a:tabLst>
                <a:tab pos="4838700" algn="r"/>
              </a:tabLst>
            </a:pPr>
            <a:r>
              <a:rPr lang="pl-PL" dirty="0" smtClean="0">
                <a:solidFill>
                  <a:srgbClr val="29338A"/>
                </a:solidFill>
              </a:rPr>
              <a:t>Okres realizacji: 	sierpień 2018 – październik 2019</a:t>
            </a:r>
            <a:endParaRPr lang="pl-PL" dirty="0">
              <a:solidFill>
                <a:srgbClr val="29338A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/>
          <a:stretch/>
        </p:blipFill>
        <p:spPr>
          <a:xfrm>
            <a:off x="6129798" y="2360699"/>
            <a:ext cx="5446975" cy="322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859282" y="-52252"/>
            <a:ext cx="10676592" cy="4470494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886590" y="690520"/>
            <a:ext cx="9329216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baseline="30000" dirty="0" smtClean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WNIOSKI NA NOWĄ PERSPEKTYWĘ</a:t>
            </a:r>
            <a:endParaRPr lang="pl-PL" sz="3200" b="1" baseline="30000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3200" b="1" baseline="30000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43" y="425390"/>
            <a:ext cx="2060164" cy="56729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081" y="182922"/>
            <a:ext cx="1233436" cy="122836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2360"/>
          <a:stretch/>
        </p:blipFill>
        <p:spPr>
          <a:xfrm>
            <a:off x="0" y="6173975"/>
            <a:ext cx="12205252" cy="69238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550698" y="1994847"/>
            <a:ext cx="800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2A348B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Prekwalifikacja projektów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2A348B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Propozycja podziału na 2 nabory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2A348B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Utrzymanie jednego poziomu dofinansowania dla wszystkich rodzajów projektów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2A348B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Premiowanie dojrzałych </a:t>
            </a:r>
            <a:r>
              <a:rPr lang="pl-PL" sz="2000" dirty="0" smtClean="0">
                <a:solidFill>
                  <a:srgbClr val="2A348B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projektów (dodatkowe punkty</a:t>
            </a:r>
            <a:r>
              <a:rPr lang="pl-PL" sz="2000" dirty="0" smtClean="0">
                <a:solidFill>
                  <a:srgbClr val="2A348B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  <a:endParaRPr lang="pl-PL" sz="2000" dirty="0" smtClean="0">
              <a:solidFill>
                <a:srgbClr val="2A348B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1835</Words>
  <Application>Microsoft Office PowerPoint</Application>
  <PresentationFormat>Panoramiczny</PresentationFormat>
  <Paragraphs>318</Paragraphs>
  <Slides>25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Segoe UI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Wasek</dc:creator>
  <cp:lastModifiedBy>Sylwia Cieślak-Wilk</cp:lastModifiedBy>
  <cp:revision>185</cp:revision>
  <cp:lastPrinted>2021-08-18T06:58:58Z</cp:lastPrinted>
  <dcterms:created xsi:type="dcterms:W3CDTF">2016-12-22T09:07:14Z</dcterms:created>
  <dcterms:modified xsi:type="dcterms:W3CDTF">2021-08-18T06:59:32Z</dcterms:modified>
</cp:coreProperties>
</file>