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99" r:id="rId3"/>
    <p:sldId id="300" r:id="rId4"/>
    <p:sldId id="283" r:id="rId5"/>
    <p:sldId id="284" r:id="rId6"/>
    <p:sldId id="285" r:id="rId7"/>
    <p:sldId id="286" r:id="rId8"/>
    <p:sldId id="287" r:id="rId9"/>
    <p:sldId id="297" r:id="rId10"/>
    <p:sldId id="296" r:id="rId11"/>
    <p:sldId id="298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89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3175" cap="flat">
              <a:solidFill>
                <a:srgbClr val="3C3C4C"/>
              </a:solidFill>
              <a:prstDash val="solid"/>
              <a:round/>
            </a:ln>
          </a:top>
          <a:bottom>
            <a:ln w="3175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3C3C4C"/>
        </a:fontRef>
        <a:srgbClr val="3C3C4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3175" cap="flat">
              <a:solidFill>
                <a:srgbClr val="3C3C4C"/>
              </a:solidFill>
              <a:prstDash val="solid"/>
              <a:round/>
            </a:ln>
          </a:top>
          <a:bottom>
            <a:ln w="3175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C3C4C"/>
        </a:fontRef>
        <a:srgbClr val="3C3C4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12700" cap="flat">
              <a:solidFill>
                <a:srgbClr val="3C3C4C"/>
              </a:solidFill>
              <a:prstDash val="solid"/>
              <a:round/>
            </a:ln>
          </a:top>
          <a:bottom>
            <a:ln w="3175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C3C4C"/>
        </a:fontRef>
        <a:srgbClr val="3C3C4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3175" cap="flat">
              <a:solidFill>
                <a:srgbClr val="3C3C4C"/>
              </a:solidFill>
              <a:prstDash val="solid"/>
              <a:round/>
            </a:ln>
          </a:top>
          <a:bottom>
            <a:ln w="12700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AF3EF"/>
          </a:solidFill>
        </a:fill>
      </a:tcStyle>
    </a:wholeTbl>
    <a:band2H>
      <a:tcTxStyle/>
      <a:tcStyle>
        <a:tcBdr/>
        <a:fill>
          <a:solidFill>
            <a:srgbClr val="6ABA9C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6ABA9C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D3E6DE"/>
          </a:solidFill>
        </a:fill>
      </a:tcStyle>
    </a:wholeTbl>
    <a:band2H>
      <a:tcTxStyle/>
      <a:tcStyle>
        <a:tcBdr/>
        <a:fill>
          <a:solidFill>
            <a:srgbClr val="EAF3EF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6"/>
    <p:restoredTop sz="94745"/>
  </p:normalViewPr>
  <p:slideViewPr>
    <p:cSldViewPr snapToGrid="0" snapToObjects="1">
      <p:cViewPr varScale="1">
        <p:scale>
          <a:sx n="47" d="100"/>
          <a:sy n="47" d="100"/>
        </p:scale>
        <p:origin x="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1pPr>
    <a:lvl2pPr indent="2286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2pPr>
    <a:lvl3pPr indent="4572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3pPr>
    <a:lvl4pPr indent="6858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4pPr>
    <a:lvl5pPr indent="9144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5pPr>
    <a:lvl6pPr indent="11430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6pPr>
    <a:lvl7pPr indent="13716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7pPr>
    <a:lvl8pPr indent="16002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8pPr>
    <a:lvl9pPr indent="1828800" defTabSz="773288" latinLnBrk="0">
      <a:spcBef>
        <a:spcPts val="600"/>
      </a:spcBef>
      <a:defRPr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5571947" y="7993379"/>
            <a:ext cx="618034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.jpeg"/>
          <p:cNvPicPr>
            <a:picLocks noChangeAspect="1"/>
          </p:cNvPicPr>
          <p:nvPr/>
        </p:nvPicPr>
        <p:blipFill>
          <a:blip r:embed="rId2">
            <a:alphaModFix amt="61720"/>
            <a:extLst/>
          </a:blip>
          <a:srcRect l="773" t="6618" r="2643" b="17335"/>
          <a:stretch>
            <a:fillRect/>
          </a:stretch>
        </p:blipFill>
        <p:spPr>
          <a:xfrm>
            <a:off x="-1079502" y="1195493"/>
            <a:ext cx="14025037" cy="7362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679" y="7864685"/>
            <a:ext cx="1112521" cy="37253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8136466" y="1152312"/>
            <a:ext cx="7924802" cy="7996768"/>
          </a:xfrm>
          <a:prstGeom prst="rect">
            <a:avLst/>
          </a:prstGeom>
          <a:solidFill>
            <a:srgbClr val="6ABA9C"/>
          </a:solidFill>
          <a:ln w="12700">
            <a:miter lim="400000"/>
          </a:ln>
        </p:spPr>
        <p:txBody>
          <a:bodyPr lIns="59044" tIns="59044" rIns="59044" bIns="59044"/>
          <a:lstStyle/>
          <a:p>
            <a:pPr>
              <a:lnSpc>
                <a:spcPct val="93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79026" y="1698413"/>
            <a:ext cx="10824635" cy="12276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xfrm>
            <a:off x="8945033" y="2562859"/>
            <a:ext cx="10391990" cy="46270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2551867" y="7598833"/>
            <a:ext cx="618033" cy="736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3C3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1950719" y="5364479"/>
            <a:ext cx="9103362" cy="1869442"/>
          </a:xfrm>
          <a:prstGeom prst="rect">
            <a:avLst/>
          </a:prstGeom>
          <a:ln w="3175"/>
        </p:spPr>
        <p:txBody>
          <a:bodyPr lIns="24382" tIns="24382" rIns="24382" bIns="24382"/>
          <a:lstStyle>
            <a:lvl1pPr algn="ctr"/>
            <a:lvl2pPr marL="0" indent="0" algn="ctr">
              <a:buSzTx/>
              <a:buNone/>
            </a:lvl2pPr>
            <a:lvl3pPr marL="0" algn="ctr">
              <a:buSzTx/>
              <a:buNone/>
            </a:lvl3pPr>
            <a:lvl4pPr marL="0" algn="ctr">
              <a:buSzTx/>
              <a:buNone/>
            </a:lvl4pPr>
            <a:lvl5pPr marL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1931219" y="1595966"/>
            <a:ext cx="491922" cy="584201"/>
          </a:xfrm>
          <a:prstGeom prst="rect">
            <a:avLst/>
          </a:prstGeom>
        </p:spPr>
        <p:txBody>
          <a:bodyPr anchor="b"/>
          <a:lstStyle>
            <a:lvl1pPr>
              <a:defRPr sz="3800">
                <a:solidFill>
                  <a:srgbClr val="B4A0A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1.jpeg"/>
          <p:cNvPicPr>
            <a:picLocks noChangeAspect="1"/>
          </p:cNvPicPr>
          <p:nvPr/>
        </p:nvPicPr>
        <p:blipFill>
          <a:blip r:embed="rId2">
            <a:alphaModFix amt="61720"/>
            <a:extLst/>
          </a:blip>
          <a:srcRect l="773" t="6618" r="2643" b="17335"/>
          <a:stretch>
            <a:fillRect/>
          </a:stretch>
        </p:blipFill>
        <p:spPr>
          <a:xfrm>
            <a:off x="-1079502" y="1195493"/>
            <a:ext cx="14025037" cy="7362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679" y="7864685"/>
            <a:ext cx="1112521" cy="372536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79026" y="1698413"/>
            <a:ext cx="10824635" cy="12276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239" y="2926079"/>
            <a:ext cx="11704322" cy="4827695"/>
          </a:xfrm>
          <a:prstGeom prst="rect">
            <a:avLst/>
          </a:prstGeom>
          <a:ln w="3175"/>
        </p:spPr>
        <p:txBody>
          <a:bodyPr lIns="24382" tIns="24382" rIns="24382" bIns="24382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551867" y="7598833"/>
            <a:ext cx="618033" cy="736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75707" y="1722966"/>
            <a:ext cx="2885441" cy="63068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75639" y="1698413"/>
            <a:ext cx="10985502" cy="1373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79872" y="2974339"/>
            <a:ext cx="11164995" cy="2963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txStyles>
    <p:titleStyle>
      <a:lvl1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1pPr>
      <a:lvl2pPr marL="579966" marR="0" indent="-237066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2pPr>
      <a:lvl3pPr marL="3429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3pPr>
      <a:lvl4pPr marL="3429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4pPr>
      <a:lvl5pPr marL="3429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5pPr>
      <a:lvl6pPr marL="8001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6pPr>
      <a:lvl7pPr marL="12573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7pPr>
      <a:lvl8pPr marL="17145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8pPr>
      <a:lvl9pPr marL="21717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9pPr>
    </p:bodyStyle>
    <p:otherStyle>
      <a:lvl1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1pPr>
      <a:lvl2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2pPr>
      <a:lvl3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3pPr>
      <a:lvl4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4pPr>
      <a:lvl5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5pPr>
      <a:lvl6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6pPr>
      <a:lvl7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7pPr>
      <a:lvl8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8pPr>
      <a:lvl9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bartnikw@gmail.co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0627" y="594536"/>
            <a:ext cx="3556398" cy="7768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399" y="7758333"/>
            <a:ext cx="1828801" cy="615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981" y="586768"/>
            <a:ext cx="2886133" cy="88979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410969" y="2043604"/>
            <a:ext cx="7369658" cy="41218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FEFDFD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NOWOCZESNE WĘZŁY PRZESIADKOWE JAKO KLUCZOWY ELEMENT PRZYSZŁOŚCI TRANSPORTU MIEJSKIEGO</a:t>
            </a:r>
          </a:p>
        </p:txBody>
      </p:sp>
      <p:sp>
        <p:nvSpPr>
          <p:cNvPr id="6" name="Shape 69">
            <a:extLst>
              <a:ext uri="{FF2B5EF4-FFF2-40B4-BE49-F238E27FC236}">
                <a16:creationId xmlns:a16="http://schemas.microsoft.com/office/drawing/2014/main" id="{BE102CE9-5D13-624A-BBC7-4E40A8731722}"/>
              </a:ext>
            </a:extLst>
          </p:cNvPr>
          <p:cNvSpPr/>
          <p:nvPr/>
        </p:nvSpPr>
        <p:spPr>
          <a:xfrm>
            <a:off x="1410969" y="6577435"/>
            <a:ext cx="15684695" cy="45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FFFFFF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sz="3200" dirty="0"/>
              <a:t>Mgr inż. Witold Bartnik, doktorant PW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10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3500"/>
            </a:pPr>
            <a:r>
              <a:rPr lang="pl-PL" sz="3600" dirty="0"/>
              <a:t>Współczesny model transportu miejskiego: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Kluczowe relacje dostępne bezpośrednio ale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Wiele podróży wymaga przesiadki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Wysoka częstotliwość kursowania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Krótkie czasy oczekiwania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Stosunkowo niewiele silnych linii komunikacyjnych, wspartych dodatkowymi liniami dowozowymi i zapewniającymi obsługę mniej dostępnych obszarów 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Transport miejski- dziś 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19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11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Wielu pasażerów będzie się musiało przesiąść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Odczucie przesiadki będzie wpływać na ich percepcję transportu miejskiego i ich decyzje transportowe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Optymalizacja funkcjonowania transportu miejskiego powinna uwzględniać także optymalizację działania węzłów przesiadkowych</a:t>
            </a:r>
          </a:p>
          <a:p>
            <a:pPr>
              <a:defRPr sz="3500"/>
            </a:pPr>
            <a:endParaRPr lang="pl-PL" sz="3600" dirty="0"/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Co to oznacza?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59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12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Znajomość rozkładu obniża odczuwany czas przesiadki o 3,5 minuty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Pasażerowie odczuwają że spędzają na przesiadce ponad 5 minut więcej niż w rzeczywistości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Warunki atmosferyczne i ekspozycja wpływają na percepcję czasu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Powyżej 10-minutowej częstotliwości pasażerowie przestają przychodzić na przystanki losowo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13739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Doświadczenie przesiadki- </a:t>
            </a:r>
            <a:br>
              <a:rPr lang="pl-PL" dirty="0"/>
            </a:br>
            <a:r>
              <a:rPr lang="pl-PL" dirty="0"/>
              <a:t>koszt czasowy i percepcja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9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13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Synchronizacja, szczególnie dla popularnych kierunków przesiadek (przykładowo: poranne przyjazdy autubusów dowozowych skoordynowane z odjazdami pociągów)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Zapewnienie wysokiej częstotliwości dla głównych linii 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Zapewnienie niezawodności (reliability) rozkładu rozumianej jako niewielkie odchylenia od rozkładu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Integracja rozkładowa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01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14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Analiza głównych kierunków przesiadek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Uwzględnienie przewidywanych kierunków przesiadkowych w projektowaniu węzłów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Unikanie kosztownych pomyłek (Ratusz-Arsenał, Rondo Daszyńskiego)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Zmiana lokalizacji przystanków w węźle gdy nie odpowiadają zapotrzebowaniu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Ułatwianie przesiadek (np. pasy zamiast przejść podziemnych) 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Integracja przestrzenna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23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15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Dynamiczne systemy informacji pasażerskiej – pozwalają pasażerom na zmianę decyzji przesiadkowej w węźle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Informacje o dogodnych przesiadkach w pojeździe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Appki z dostępem do danych online (GTFS) pokazujących aktualne położenie pojazdów i przewidywany przyjazd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Integracja cyfrowa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67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16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Dostosowanie do potoków (Metro Świętokrzyska…)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Ochrona przed warunkami atmosferycznymi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Zapewnienie bezpieczeństwa (CCTV, oświetlenie)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Właściwe oznakowanie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Dostosowanie do potrzeb osób z niepełnosprawnościami- windy, tyflografia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Komfort przesiadki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40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17</a:t>
            </a:fld>
            <a:r>
              <a:t>￼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Działania operatorów transportu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68F11-0E28-4545-A2F5-78E0EB7E6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91" y="1592264"/>
            <a:ext cx="505460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FEA66-BB31-3449-B717-C80221E65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4" y="5365155"/>
            <a:ext cx="4948517" cy="3711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065AE-74BF-C042-8573-52CD24CBB995}"/>
              </a:ext>
            </a:extLst>
          </p:cNvPr>
          <p:cNvSpPr txBox="1"/>
          <p:nvPr/>
        </p:nvSpPr>
        <p:spPr>
          <a:xfrm>
            <a:off x="6499772" y="4830766"/>
            <a:ext cx="2501304" cy="4403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Źródło: ZTM w Warszawie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B4600-0EEE-EC48-98B6-F6D9D340FDBE}"/>
              </a:ext>
            </a:extLst>
          </p:cNvPr>
          <p:cNvSpPr txBox="1"/>
          <p:nvPr/>
        </p:nvSpPr>
        <p:spPr>
          <a:xfrm>
            <a:off x="6625174" y="9018398"/>
            <a:ext cx="3969654" cy="4403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Źródło: P. Nisiewicz, Wikimedia Commons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E4EE7-7774-A54D-908F-6DA907DD5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8" y="1403411"/>
            <a:ext cx="4889653" cy="32393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FE52CC-8B7A-7444-AFA7-5FB77E7E7D93}"/>
              </a:ext>
            </a:extLst>
          </p:cNvPr>
          <p:cNvSpPr txBox="1"/>
          <p:nvPr/>
        </p:nvSpPr>
        <p:spPr>
          <a:xfrm>
            <a:off x="606965" y="4541310"/>
            <a:ext cx="1896972" cy="4403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Źródło: wyborcza.pl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06EE6-92A3-B247-93D6-890EBE247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8" y="4917982"/>
            <a:ext cx="5080404" cy="3320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2820C4-5D83-5A4D-B7B5-E1C5B614D5CF}"/>
              </a:ext>
            </a:extLst>
          </p:cNvPr>
          <p:cNvSpPr txBox="1"/>
          <p:nvPr/>
        </p:nvSpPr>
        <p:spPr>
          <a:xfrm>
            <a:off x="606965" y="8119564"/>
            <a:ext cx="2764196" cy="4403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Źródło: transport-publiczny.pl</a:t>
            </a:r>
          </a:p>
        </p:txBody>
      </p:sp>
    </p:spTree>
    <p:extLst>
      <p:ext uri="{BB962C8B-B14F-4D97-AF65-F5344CB8AC3E}">
        <p14:creationId xmlns:p14="http://schemas.microsoft.com/office/powerpoint/2010/main" val="42907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18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Transport miejski oparty na węzłach przesiadkowych to kluczowy element zrównoważonego rozwoju aglomeracji miejskich w najbliższych dekadach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Zapewnienie maksymalnego komfortu i minimalnego czasu oczekiwania i dojścia jednym z czynników sukcesu transportu miejskiego w konkurencji z innymi środkami 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Konieczne uwzględnienie zachodzących zmian technologicznych i społecznych w kontekście projektowania węzłów i sieci transportu miejskiego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Podsumowanie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60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0627" y="594536"/>
            <a:ext cx="3556398" cy="7768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399" y="7758333"/>
            <a:ext cx="1828801" cy="615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981" y="586768"/>
            <a:ext cx="2886133" cy="88979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410969" y="3477541"/>
            <a:ext cx="7151140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FEFDFD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marL="0" marR="0" lvl="0" indent="0" algn="l" defTabSz="773288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0" cap="none" spc="0" normalizeH="0" baseline="0" noProof="0" dirty="0">
                <a:ln>
                  <a:noFill/>
                </a:ln>
                <a:solidFill>
                  <a:srgbClr val="FEFDFD"/>
                </a:solidFill>
                <a:effectLst/>
                <a:uLnTx/>
                <a:uFillTx/>
                <a:latin typeface="Adagio_Slab"/>
                <a:sym typeface="Adagio_Slab"/>
              </a:rPr>
              <a:t>DZIĘKUJĘ ZA UWAGĘ</a:t>
            </a:r>
          </a:p>
        </p:txBody>
      </p:sp>
      <p:sp>
        <p:nvSpPr>
          <p:cNvPr id="6" name="Shape 69">
            <a:extLst>
              <a:ext uri="{FF2B5EF4-FFF2-40B4-BE49-F238E27FC236}">
                <a16:creationId xmlns:a16="http://schemas.microsoft.com/office/drawing/2014/main" id="{BE102CE9-5D13-624A-BBC7-4E40A8731722}"/>
              </a:ext>
            </a:extLst>
          </p:cNvPr>
          <p:cNvSpPr/>
          <p:nvPr/>
        </p:nvSpPr>
        <p:spPr>
          <a:xfrm>
            <a:off x="1410969" y="6165502"/>
            <a:ext cx="15684695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FFFFFF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marL="0" marR="0" lvl="0" indent="0" algn="l" defTabSz="773288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agio_Slab"/>
                <a:sym typeface="Adagio_Slab"/>
              </a:rPr>
              <a:t>Kontakt:</a:t>
            </a:r>
          </a:p>
          <a:p>
            <a:pPr marL="0" marR="0" lvl="0" indent="0" algn="l" defTabSz="773288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agio_Slab"/>
                <a:sym typeface="Adagio_Slab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bartnikw@gmail.com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agio_Slab"/>
              <a:sym typeface="Adagio_Slab"/>
            </a:endParaRPr>
          </a:p>
          <a:p>
            <a:pPr marL="0" marR="0" lvl="0" indent="0" algn="l" defTabSz="773288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agio_Slab"/>
                <a:sym typeface="Adagio_Slab"/>
              </a:rPr>
              <a:t>witold.bartnik@reds.com.pl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agio_Slab"/>
              <a:sym typeface="Adagio_Slab"/>
            </a:endParaRPr>
          </a:p>
        </p:txBody>
      </p:sp>
    </p:spTree>
    <p:extLst>
      <p:ext uri="{BB962C8B-B14F-4D97-AF65-F5344CB8AC3E}">
        <p14:creationId xmlns:p14="http://schemas.microsoft.com/office/powerpoint/2010/main" val="12777234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2</a:t>
            </a:fld>
            <a:r>
              <a:t>￼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8" y="597746"/>
            <a:ext cx="9382761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Przyszłość transportu miejskiego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A9811-8808-7D4E-B550-A0C417D77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50" y="2468702"/>
            <a:ext cx="9787120" cy="53790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7A91B5-E86B-9B40-B4D4-63092CBB56EA}"/>
              </a:ext>
            </a:extLst>
          </p:cNvPr>
          <p:cNvSpPr txBox="1"/>
          <p:nvPr/>
        </p:nvSpPr>
        <p:spPr>
          <a:xfrm>
            <a:off x="1167750" y="7847733"/>
            <a:ext cx="1326303" cy="4403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Źródło: KTLA</a:t>
            </a:r>
          </a:p>
        </p:txBody>
      </p:sp>
    </p:spTree>
    <p:extLst>
      <p:ext uri="{BB962C8B-B14F-4D97-AF65-F5344CB8AC3E}">
        <p14:creationId xmlns:p14="http://schemas.microsoft.com/office/powerpoint/2010/main" val="42582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3</a:t>
            </a:fld>
            <a:r>
              <a:t>￼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8" y="597746"/>
            <a:ext cx="9382761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Przyszłość transportu miejskiego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044AD-C612-AC4F-BA25-EEBEB4C8B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5" y="1592263"/>
            <a:ext cx="10591051" cy="6619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64B585-83AA-EA49-96D5-AA6AC6DBFDC4}"/>
              </a:ext>
            </a:extLst>
          </p:cNvPr>
          <p:cNvSpPr txBox="1"/>
          <p:nvPr/>
        </p:nvSpPr>
        <p:spPr>
          <a:xfrm>
            <a:off x="673945" y="8128716"/>
            <a:ext cx="1406453" cy="4403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Źródło: Reddit</a:t>
            </a:r>
          </a:p>
        </p:txBody>
      </p:sp>
    </p:spTree>
    <p:extLst>
      <p:ext uri="{BB962C8B-B14F-4D97-AF65-F5344CB8AC3E}">
        <p14:creationId xmlns:p14="http://schemas.microsoft.com/office/powerpoint/2010/main" val="18373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4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/>
            </a:pPr>
            <a:r>
              <a:rPr lang="pl-PL" sz="3600" dirty="0"/>
              <a:t>55% światowej populacji mieszka w miastach – to 4,2 mld ludzi</a:t>
            </a:r>
          </a:p>
          <a:p>
            <a:pPr>
              <a:defRPr sz="3500"/>
            </a:pPr>
            <a:r>
              <a:rPr lang="pl-PL" sz="3600" dirty="0"/>
              <a:t>68% będzie mieszkać w miastach w 2050 (ONZ) –</a:t>
            </a:r>
          </a:p>
          <a:p>
            <a:pPr>
              <a:defRPr sz="3500"/>
            </a:pPr>
            <a:r>
              <a:rPr lang="pl-PL" sz="3600" dirty="0"/>
              <a:t>To oznacza dodatkowe 2,5 mld mieszkańców miast</a:t>
            </a:r>
          </a:p>
          <a:p>
            <a:pPr>
              <a:defRPr sz="3500"/>
            </a:pPr>
            <a:endParaRPr lang="pl-PL" sz="3600" dirty="0"/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Wzrost aglomeracji miejskich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9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5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/>
            </a:pPr>
            <a:r>
              <a:rPr lang="pl-PL" sz="3600" dirty="0"/>
              <a:t>Porozumienie paryskie zakłada radykalne zmniejszenie emisji w celu ograniczenia globalnego ocieplenia do 1,5 stopnia Celsjusza</a:t>
            </a:r>
          </a:p>
          <a:p>
            <a:pPr>
              <a:defRPr sz="3500"/>
            </a:pPr>
            <a:endParaRPr lang="pl-PL" sz="3600" dirty="0"/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Zmiany klimatyczne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17.png">
            <a:extLst>
              <a:ext uri="{FF2B5EF4-FFF2-40B4-BE49-F238E27FC236}">
                <a16:creationId xmlns:a16="http://schemas.microsoft.com/office/drawing/2014/main" id="{6352BC72-C753-064E-B0D6-6D65803E324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65930" y="4607861"/>
            <a:ext cx="7924800" cy="4612118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01503-6428-6941-8DCC-306D59A742CF}"/>
              </a:ext>
            </a:extLst>
          </p:cNvPr>
          <p:cNvSpPr txBox="1"/>
          <p:nvPr/>
        </p:nvSpPr>
        <p:spPr>
          <a:xfrm>
            <a:off x="3404855" y="8999801"/>
            <a:ext cx="1223711" cy="4403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Źródło: EEA</a:t>
            </a:r>
          </a:p>
        </p:txBody>
      </p:sp>
    </p:spTree>
    <p:extLst>
      <p:ext uri="{BB962C8B-B14F-4D97-AF65-F5344CB8AC3E}">
        <p14:creationId xmlns:p14="http://schemas.microsoft.com/office/powerpoint/2010/main" val="21929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6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Transport miejski musi się dostosować do nowej epoki uwzględniając internet, smartfony itp..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Technologie smart cities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Zmiany mobilnościowe (szczególnie wśród młodych): e-hulajnogi, car-sharing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Czy transport publiczny może ulec ekstynkcji?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 drugiej stron– technologie są szansą: automatyzacja</a:t>
            </a:r>
          </a:p>
          <a:p>
            <a:pPr>
              <a:defRPr sz="3500"/>
            </a:pPr>
            <a:endParaRPr lang="pl-PL" sz="3600" dirty="0"/>
          </a:p>
          <a:p>
            <a:pPr>
              <a:defRPr sz="3500"/>
            </a:pPr>
            <a:endParaRPr lang="pl-PL" sz="3600" dirty="0"/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Postęp technologiczny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0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7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3500"/>
            </a:pPr>
            <a:r>
              <a:rPr lang="pl-PL" sz="3600" dirty="0"/>
              <a:t>COVID-19 szczególnie mocno uderzył w transport miejski: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Obostrzenia ograniczające pojemność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Percepcja (fałszywa) zagrożenia zarażeniem</a:t>
            </a:r>
          </a:p>
          <a:p>
            <a:pPr marL="571500" indent="-571500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Znaczący spadek przychodów z biletów </a:t>
            </a:r>
          </a:p>
          <a:p>
            <a:pPr>
              <a:defRPr sz="3500"/>
            </a:pPr>
            <a:r>
              <a:rPr lang="pl-PL" sz="3600" dirty="0"/>
              <a:t>Długoterminowo (po pandemii) pewne zmiany nawyków (praca zdalna, e-zakupy) mogą osłabiać transport publiczny względem komunikacji indywidualnej, kurierów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Pandemia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17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8</a:t>
            </a:fld>
            <a:r>
              <a:t>￼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675638" y="2220687"/>
            <a:ext cx="10898053" cy="56954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/>
            </a:pPr>
            <a:r>
              <a:rPr lang="pl-PL" sz="3600" dirty="0"/>
              <a:t>Pierwotny model transportu miejskiego: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Wszystkie relacje dostępne bezpośrednio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Stosunkowo niska częstotliwość kursowania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Długie czasy oczekiwania</a:t>
            </a:r>
          </a:p>
          <a:p>
            <a:pPr marL="1265749" lvl="1" indent="-685783">
              <a:buFont typeface="Arial" panose="020B0604020202020204" pitchFamily="34" charset="0"/>
              <a:buChar char="•"/>
              <a:defRPr sz="3500"/>
            </a:pPr>
            <a:r>
              <a:rPr lang="pl-PL" sz="3600" dirty="0"/>
              <a:t>Wiele linii komunikacyjnych, trudniejsza orientacja</a:t>
            </a:r>
          </a:p>
          <a:p>
            <a:pPr>
              <a:defRPr sz="3500"/>
            </a:pPr>
            <a:endParaRPr lang="pl-PL" sz="3600" dirty="0"/>
          </a:p>
        </p:txBody>
      </p:sp>
      <p:sp>
        <p:nvSpPr>
          <p:cNvPr id="84" name="Shape 84"/>
          <p:cNvSpPr/>
          <p:nvPr/>
        </p:nvSpPr>
        <p:spPr>
          <a:xfrm>
            <a:off x="675639" y="597746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Transport miejski- kiedyś 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60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22799141" y="1223964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912849" y="521230"/>
            <a:ext cx="45389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algn="r" defTabSz="1087437">
              <a:lnSpc>
                <a:spcPct val="93000"/>
              </a:lnSpc>
              <a:spcBef>
                <a:spcPts val="400"/>
              </a:spcBef>
              <a:defRPr sz="60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pPr>
            <a:fld id="{86CB4B4D-7CA3-9044-876B-883B54F8677D}" type="slidenum">
              <a:t>9</a:t>
            </a:fld>
            <a:r>
              <a:t>￼</a:t>
            </a:r>
          </a:p>
        </p:txBody>
      </p:sp>
      <p:sp>
        <p:nvSpPr>
          <p:cNvPr id="84" name="Shape 84"/>
          <p:cNvSpPr/>
          <p:nvPr/>
        </p:nvSpPr>
        <p:spPr>
          <a:xfrm>
            <a:off x="675638" y="597746"/>
            <a:ext cx="10323287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Sieć bezpośrednia vs przesiadkowa </a:t>
            </a:r>
          </a:p>
        </p:txBody>
      </p:sp>
      <p:pic>
        <p:nvPicPr>
          <p:cNvPr id="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46" y="8640789"/>
            <a:ext cx="1303904" cy="43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AE4A20-1CC3-3F4A-A395-DC3D95965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5" y="3446306"/>
            <a:ext cx="6245189" cy="4345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0D603-9658-5D48-AB0D-CB1F223A1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40" y="3446306"/>
            <a:ext cx="6200292" cy="4314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241072-2AB9-9342-AAA3-62379FF1D4D7}"/>
              </a:ext>
            </a:extLst>
          </p:cNvPr>
          <p:cNvSpPr txBox="1"/>
          <p:nvPr/>
        </p:nvSpPr>
        <p:spPr>
          <a:xfrm>
            <a:off x="5017242" y="7816243"/>
            <a:ext cx="409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pl-PL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Źródło: </a:t>
            </a:r>
            <a:r>
              <a:rPr lang="pl-PL" sz="20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Humantransit.org</a:t>
            </a:r>
            <a:endParaRPr lang="pl-PL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6ABA9C"/>
      </a:dk1>
      <a:lt1>
        <a:srgbClr val="6ABA9C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BA9C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BA9C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607</Words>
  <Application>Microsoft Office PowerPoint</Application>
  <PresentationFormat>Niestandardowy</PresentationFormat>
  <Paragraphs>116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Adagio_Slab</vt:lpstr>
      <vt:lpstr>Arial</vt:lpstr>
      <vt:lpstr>Calibri</vt:lpstr>
      <vt:lpstr>Helvetica</vt:lpstr>
      <vt:lpstr>Radikal WUT</vt:lpstr>
      <vt:lpstr>Times New Roman</vt:lpstr>
      <vt:lpstr>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Edyta Boratyńska-Karpiej</dc:creator>
  <cp:lastModifiedBy>Edyta Boratyńska-Karpiej</cp:lastModifiedBy>
  <cp:revision>66</cp:revision>
  <cp:lastPrinted>2018-10-25T16:58:05Z</cp:lastPrinted>
  <dcterms:modified xsi:type="dcterms:W3CDTF">2021-05-04T13:42:42Z</dcterms:modified>
</cp:coreProperties>
</file>