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62" r:id="rId3"/>
  </p:sldMasterIdLst>
  <p:notesMasterIdLst>
    <p:notesMasterId r:id="rId14"/>
  </p:notesMasterIdLst>
  <p:sldIdLst>
    <p:sldId id="264" r:id="rId4"/>
    <p:sldId id="357" r:id="rId5"/>
    <p:sldId id="354" r:id="rId6"/>
    <p:sldId id="355" r:id="rId7"/>
    <p:sldId id="356" r:id="rId8"/>
    <p:sldId id="351" r:id="rId9"/>
    <p:sldId id="308" r:id="rId10"/>
    <p:sldId id="358" r:id="rId11"/>
    <p:sldId id="353" r:id="rId12"/>
    <p:sldId id="313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gata Gancarz-Pełka" initials="AG" lastIdx="5" clrIdx="6">
    <p:extLst>
      <p:ext uri="{19B8F6BF-5375-455C-9EA6-DF929625EA0E}">
        <p15:presenceInfo xmlns:p15="http://schemas.microsoft.com/office/powerpoint/2012/main" userId="S-1-5-21-1138391528-1344773269-1099832426-7398" providerId="AD"/>
      </p:ext>
    </p:extLst>
  </p:cmAuthor>
  <p:cmAuthor id="1" name="Paulina Blank" initials="PB" lastIdx="0" clrIdx="0">
    <p:extLst>
      <p:ext uri="{19B8F6BF-5375-455C-9EA6-DF929625EA0E}">
        <p15:presenceInfo xmlns:p15="http://schemas.microsoft.com/office/powerpoint/2012/main" userId="S-1-5-21-1138391528-1344773269-1099832426-4850" providerId="AD"/>
      </p:ext>
    </p:extLst>
  </p:cmAuthor>
  <p:cmAuthor id="2" name="Małgorzata Wujek" initials="MW" lastIdx="19" clrIdx="1">
    <p:extLst>
      <p:ext uri="{19B8F6BF-5375-455C-9EA6-DF929625EA0E}">
        <p15:presenceInfo xmlns:p15="http://schemas.microsoft.com/office/powerpoint/2012/main" userId="S-1-5-21-1138391528-1344773269-1099832426-3167" providerId="AD"/>
      </p:ext>
    </p:extLst>
  </p:cmAuthor>
  <p:cmAuthor id="3" name="Joanna Rytel-Szczęsna" initials="JR" lastIdx="5" clrIdx="2">
    <p:extLst>
      <p:ext uri="{19B8F6BF-5375-455C-9EA6-DF929625EA0E}">
        <p15:presenceInfo xmlns:p15="http://schemas.microsoft.com/office/powerpoint/2012/main" userId="S-1-5-21-1138391528-1344773269-1099832426-3365" providerId="AD"/>
      </p:ext>
    </p:extLst>
  </p:cmAuthor>
  <p:cmAuthor id="4" name="Agata Piotrowska" initials="AP" lastIdx="5" clrIdx="3">
    <p:extLst>
      <p:ext uri="{19B8F6BF-5375-455C-9EA6-DF929625EA0E}">
        <p15:presenceInfo xmlns:p15="http://schemas.microsoft.com/office/powerpoint/2012/main" userId="S-1-5-21-1138391528-1344773269-1099832426-3335" providerId="AD"/>
      </p:ext>
    </p:extLst>
  </p:cmAuthor>
  <p:cmAuthor id="5" name="Dorota Demidziuk" initials="DD" lastIdx="10" clrIdx="4">
    <p:extLst>
      <p:ext uri="{19B8F6BF-5375-455C-9EA6-DF929625EA0E}">
        <p15:presenceInfo xmlns:p15="http://schemas.microsoft.com/office/powerpoint/2012/main" userId="S-1-5-21-1138391528-1344773269-1099832426-3675" providerId="AD"/>
      </p:ext>
    </p:extLst>
  </p:cmAuthor>
  <p:cmAuthor id="6" name="Piotr Piechut" initials="PP" lastIdx="31" clrIdx="5">
    <p:extLst>
      <p:ext uri="{19B8F6BF-5375-455C-9EA6-DF929625EA0E}">
        <p15:presenceInfo xmlns:p15="http://schemas.microsoft.com/office/powerpoint/2012/main" userId="S-1-5-21-1138391528-1344773269-1099832426-9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978BC"/>
    <a:srgbClr val="181717"/>
    <a:srgbClr val="353333"/>
    <a:srgbClr val="000000"/>
    <a:srgbClr val="D5D5D6"/>
    <a:srgbClr val="969696"/>
    <a:srgbClr val="2A348B"/>
    <a:srgbClr val="293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6BC9E-6380-4EC1-A8C6-83D6FAC662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D37D3706-D8B1-4C73-8AA7-D18D7731CAB0}">
      <dgm:prSet phldrT="[Tekst]"/>
      <dgm:spPr/>
      <dgm:t>
        <a:bodyPr/>
        <a:lstStyle/>
        <a:p>
          <a:r>
            <a:rPr lang="pl-PL" smtClean="0"/>
            <a:t>Zmniejszenie emisyjności sektora transportu</a:t>
          </a:r>
          <a:endParaRPr lang="pl-PL" dirty="0"/>
        </a:p>
      </dgm:t>
    </dgm:pt>
    <dgm:pt modelId="{0C4620DC-DB0B-41EF-A16C-FE2C5176BF27}" type="parTrans" cxnId="{FD9E3FFD-1F0B-4837-9BF4-103D327AB900}">
      <dgm:prSet/>
      <dgm:spPr/>
      <dgm:t>
        <a:bodyPr/>
        <a:lstStyle/>
        <a:p>
          <a:endParaRPr lang="pl-PL"/>
        </a:p>
      </dgm:t>
    </dgm:pt>
    <dgm:pt modelId="{527EB650-A7D2-4C75-B81F-4CCD114A891A}" type="sibTrans" cxnId="{FD9E3FFD-1F0B-4837-9BF4-103D327AB900}">
      <dgm:prSet/>
      <dgm:spPr/>
      <dgm:t>
        <a:bodyPr/>
        <a:lstStyle/>
        <a:p>
          <a:endParaRPr lang="pl-PL"/>
        </a:p>
      </dgm:t>
    </dgm:pt>
    <dgm:pt modelId="{F66445F7-C08C-4F7B-B85A-DDA356B1ECA9}">
      <dgm:prSet phldrT="[Tekst]"/>
      <dgm:spPr/>
      <dgm:t>
        <a:bodyPr/>
        <a:lstStyle/>
        <a:p>
          <a:r>
            <a:rPr lang="pl-PL" smtClean="0"/>
            <a:t>Rozwój niskoemisyjnego transportu miejskiego </a:t>
          </a:r>
          <a:endParaRPr lang="pl-PL" dirty="0"/>
        </a:p>
      </dgm:t>
    </dgm:pt>
    <dgm:pt modelId="{5CEDEBCB-44AA-4F6E-837B-46701B5C9C42}" type="parTrans" cxnId="{E942F4BC-0802-4E63-B5F0-0254E24BCB00}">
      <dgm:prSet/>
      <dgm:spPr/>
      <dgm:t>
        <a:bodyPr/>
        <a:lstStyle/>
        <a:p>
          <a:endParaRPr lang="pl-PL"/>
        </a:p>
      </dgm:t>
    </dgm:pt>
    <dgm:pt modelId="{9CAF2C9C-E6B4-4793-AC22-38C76DDEAFCD}" type="sibTrans" cxnId="{E942F4BC-0802-4E63-B5F0-0254E24BCB00}">
      <dgm:prSet/>
      <dgm:spPr/>
      <dgm:t>
        <a:bodyPr/>
        <a:lstStyle/>
        <a:p>
          <a:endParaRPr lang="pl-PL"/>
        </a:p>
      </dgm:t>
    </dgm:pt>
    <dgm:pt modelId="{2AA00948-C71F-4213-B438-9D1488EA3596}">
      <dgm:prSet phldrT="[Tekst]"/>
      <dgm:spPr/>
      <dgm:t>
        <a:bodyPr/>
        <a:lstStyle/>
        <a:p>
          <a:r>
            <a:rPr lang="pl-PL" smtClean="0"/>
            <a:t>Rozwój infrastruktury TEN-T (drogi i koleje)</a:t>
          </a:r>
          <a:endParaRPr lang="pl-PL" dirty="0"/>
        </a:p>
      </dgm:t>
    </dgm:pt>
    <dgm:pt modelId="{3FA4ABDD-BBEF-4CBA-B114-487EE08753EA}" type="parTrans" cxnId="{D23FFDD9-AF9E-4B0D-A7C4-1462D918B1FC}">
      <dgm:prSet/>
      <dgm:spPr/>
      <dgm:t>
        <a:bodyPr/>
        <a:lstStyle/>
        <a:p>
          <a:endParaRPr lang="pl-PL"/>
        </a:p>
      </dgm:t>
    </dgm:pt>
    <dgm:pt modelId="{E92EBAF6-9058-48BE-9290-9C9E30DB9009}" type="sibTrans" cxnId="{D23FFDD9-AF9E-4B0D-A7C4-1462D918B1FC}">
      <dgm:prSet/>
      <dgm:spPr/>
      <dgm:t>
        <a:bodyPr/>
        <a:lstStyle/>
        <a:p>
          <a:endParaRPr lang="pl-PL"/>
        </a:p>
      </dgm:t>
    </dgm:pt>
    <dgm:pt modelId="{FBCB5FDF-3D7D-4AB2-BB18-F0183810D1FC}">
      <dgm:prSet phldrT="[Tekst]"/>
      <dgm:spPr/>
      <dgm:t>
        <a:bodyPr/>
        <a:lstStyle/>
        <a:p>
          <a:r>
            <a:rPr lang="pl-PL" smtClean="0"/>
            <a:t>Poprawa dostępności transportowej</a:t>
          </a:r>
          <a:endParaRPr lang="pl-PL" dirty="0"/>
        </a:p>
      </dgm:t>
    </dgm:pt>
    <dgm:pt modelId="{7A73D56E-F045-439F-9474-632CBA2F4896}" type="parTrans" cxnId="{7DADF168-601D-4244-93CB-6C58722EC6C0}">
      <dgm:prSet/>
      <dgm:spPr/>
      <dgm:t>
        <a:bodyPr/>
        <a:lstStyle/>
        <a:p>
          <a:endParaRPr lang="pl-PL"/>
        </a:p>
      </dgm:t>
    </dgm:pt>
    <dgm:pt modelId="{13D7102E-28AA-4903-A5F2-FC14F6B9AA76}" type="sibTrans" cxnId="{7DADF168-601D-4244-93CB-6C58722EC6C0}">
      <dgm:prSet/>
      <dgm:spPr/>
      <dgm:t>
        <a:bodyPr/>
        <a:lstStyle/>
        <a:p>
          <a:endParaRPr lang="pl-PL"/>
        </a:p>
      </dgm:t>
    </dgm:pt>
    <dgm:pt modelId="{1587DE27-C291-48EE-B0EE-FA68B45D88CE}" type="pres">
      <dgm:prSet presAssocID="{42E6BC9E-6380-4EC1-A8C6-83D6FAC662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1F376EE8-7C32-4527-80D6-649FD4802148}" type="pres">
      <dgm:prSet presAssocID="{42E6BC9E-6380-4EC1-A8C6-83D6FAC66223}" presName="Name1" presStyleCnt="0"/>
      <dgm:spPr/>
      <dgm:t>
        <a:bodyPr/>
        <a:lstStyle/>
        <a:p>
          <a:endParaRPr lang="pl-PL"/>
        </a:p>
      </dgm:t>
    </dgm:pt>
    <dgm:pt modelId="{8B08F033-2815-48A0-A991-3E4053A38AFA}" type="pres">
      <dgm:prSet presAssocID="{42E6BC9E-6380-4EC1-A8C6-83D6FAC66223}" presName="cycle" presStyleCnt="0"/>
      <dgm:spPr/>
      <dgm:t>
        <a:bodyPr/>
        <a:lstStyle/>
        <a:p>
          <a:endParaRPr lang="pl-PL"/>
        </a:p>
      </dgm:t>
    </dgm:pt>
    <dgm:pt modelId="{CB162C56-28A2-4890-9DDA-3B64748916C8}" type="pres">
      <dgm:prSet presAssocID="{42E6BC9E-6380-4EC1-A8C6-83D6FAC66223}" presName="srcNode" presStyleLbl="node1" presStyleIdx="0" presStyleCnt="4"/>
      <dgm:spPr/>
      <dgm:t>
        <a:bodyPr/>
        <a:lstStyle/>
        <a:p>
          <a:endParaRPr lang="pl-PL"/>
        </a:p>
      </dgm:t>
    </dgm:pt>
    <dgm:pt modelId="{23ABD112-9307-43B8-B3C2-63CEAE6C3991}" type="pres">
      <dgm:prSet presAssocID="{42E6BC9E-6380-4EC1-A8C6-83D6FAC66223}" presName="conn" presStyleLbl="parChTrans1D2" presStyleIdx="0" presStyleCnt="1"/>
      <dgm:spPr/>
      <dgm:t>
        <a:bodyPr/>
        <a:lstStyle/>
        <a:p>
          <a:endParaRPr lang="pl-PL"/>
        </a:p>
      </dgm:t>
    </dgm:pt>
    <dgm:pt modelId="{69C29A46-6A13-42DA-ACE1-3321B3C27BE7}" type="pres">
      <dgm:prSet presAssocID="{42E6BC9E-6380-4EC1-A8C6-83D6FAC66223}" presName="extraNode" presStyleLbl="node1" presStyleIdx="0" presStyleCnt="4"/>
      <dgm:spPr/>
      <dgm:t>
        <a:bodyPr/>
        <a:lstStyle/>
        <a:p>
          <a:endParaRPr lang="pl-PL"/>
        </a:p>
      </dgm:t>
    </dgm:pt>
    <dgm:pt modelId="{004A9025-9A12-472D-AE86-BDAEA75A6640}" type="pres">
      <dgm:prSet presAssocID="{42E6BC9E-6380-4EC1-A8C6-83D6FAC66223}" presName="dstNode" presStyleLbl="node1" presStyleIdx="0" presStyleCnt="4"/>
      <dgm:spPr/>
      <dgm:t>
        <a:bodyPr/>
        <a:lstStyle/>
        <a:p>
          <a:endParaRPr lang="pl-PL"/>
        </a:p>
      </dgm:t>
    </dgm:pt>
    <dgm:pt modelId="{0A98C381-894C-4B0E-9503-CBDE54664FB9}" type="pres">
      <dgm:prSet presAssocID="{D37D3706-D8B1-4C73-8AA7-D18D7731CAB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93B256-5A56-4C3F-A701-152743A33D8D}" type="pres">
      <dgm:prSet presAssocID="{D37D3706-D8B1-4C73-8AA7-D18D7731CAB0}" presName="accent_1" presStyleCnt="0"/>
      <dgm:spPr/>
      <dgm:t>
        <a:bodyPr/>
        <a:lstStyle/>
        <a:p>
          <a:endParaRPr lang="pl-PL"/>
        </a:p>
      </dgm:t>
    </dgm:pt>
    <dgm:pt modelId="{08EB4CA3-810B-4E9F-BE50-CCCE8142C619}" type="pres">
      <dgm:prSet presAssocID="{D37D3706-D8B1-4C73-8AA7-D18D7731CAB0}" presName="accentRepeatNode" presStyleLbl="solidFgAcc1" presStyleIdx="0" presStyleCnt="4"/>
      <dgm:spPr/>
      <dgm:t>
        <a:bodyPr/>
        <a:lstStyle/>
        <a:p>
          <a:endParaRPr lang="pl-PL"/>
        </a:p>
      </dgm:t>
    </dgm:pt>
    <dgm:pt modelId="{F96DF6AF-91C4-4562-8CB6-E99E69D1609F}" type="pres">
      <dgm:prSet presAssocID="{F66445F7-C08C-4F7B-B85A-DDA356B1EC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5F9B80-57DA-4A22-8FCB-4132A891EBA6}" type="pres">
      <dgm:prSet presAssocID="{F66445F7-C08C-4F7B-B85A-DDA356B1ECA9}" presName="accent_2" presStyleCnt="0"/>
      <dgm:spPr/>
      <dgm:t>
        <a:bodyPr/>
        <a:lstStyle/>
        <a:p>
          <a:endParaRPr lang="pl-PL"/>
        </a:p>
      </dgm:t>
    </dgm:pt>
    <dgm:pt modelId="{C25391E8-27C6-49D7-912F-7205539AFB6F}" type="pres">
      <dgm:prSet presAssocID="{F66445F7-C08C-4F7B-B85A-DDA356B1ECA9}" presName="accentRepeatNode" presStyleLbl="solidFgAcc1" presStyleIdx="1" presStyleCnt="4"/>
      <dgm:spPr/>
      <dgm:t>
        <a:bodyPr/>
        <a:lstStyle/>
        <a:p>
          <a:endParaRPr lang="pl-PL"/>
        </a:p>
      </dgm:t>
    </dgm:pt>
    <dgm:pt modelId="{67EE33D2-90FB-4E7E-85EE-4C66DA9526BB}" type="pres">
      <dgm:prSet presAssocID="{2AA00948-C71F-4213-B438-9D1488EA359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6629B5-54C1-458F-9DAE-AC1F9D85CF7D}" type="pres">
      <dgm:prSet presAssocID="{2AA00948-C71F-4213-B438-9D1488EA3596}" presName="accent_3" presStyleCnt="0"/>
      <dgm:spPr/>
      <dgm:t>
        <a:bodyPr/>
        <a:lstStyle/>
        <a:p>
          <a:endParaRPr lang="pl-PL"/>
        </a:p>
      </dgm:t>
    </dgm:pt>
    <dgm:pt modelId="{9225E978-ECAA-409B-809D-2207B6E538E7}" type="pres">
      <dgm:prSet presAssocID="{2AA00948-C71F-4213-B438-9D1488EA3596}" presName="accentRepeatNode" presStyleLbl="solidFgAcc1" presStyleIdx="2" presStyleCnt="4"/>
      <dgm:spPr/>
      <dgm:t>
        <a:bodyPr/>
        <a:lstStyle/>
        <a:p>
          <a:endParaRPr lang="pl-PL"/>
        </a:p>
      </dgm:t>
    </dgm:pt>
    <dgm:pt modelId="{0EC05717-4D3C-4BAD-A3DC-E5898552A666}" type="pres">
      <dgm:prSet presAssocID="{FBCB5FDF-3D7D-4AB2-BB18-F0183810D1F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2FDD2B-CAE9-49AC-8258-50743E49D169}" type="pres">
      <dgm:prSet presAssocID="{FBCB5FDF-3D7D-4AB2-BB18-F0183810D1FC}" presName="accent_4" presStyleCnt="0"/>
      <dgm:spPr/>
      <dgm:t>
        <a:bodyPr/>
        <a:lstStyle/>
        <a:p>
          <a:endParaRPr lang="pl-PL"/>
        </a:p>
      </dgm:t>
    </dgm:pt>
    <dgm:pt modelId="{2D7345DD-F9B5-4A60-A6F7-3D270D560952}" type="pres">
      <dgm:prSet presAssocID="{FBCB5FDF-3D7D-4AB2-BB18-F0183810D1FC}" presName="accentRepeatNode" presStyleLbl="solidFgAcc1" presStyleIdx="3" presStyleCnt="4"/>
      <dgm:spPr/>
      <dgm:t>
        <a:bodyPr/>
        <a:lstStyle/>
        <a:p>
          <a:endParaRPr lang="pl-PL"/>
        </a:p>
      </dgm:t>
    </dgm:pt>
  </dgm:ptLst>
  <dgm:cxnLst>
    <dgm:cxn modelId="{7DADF168-601D-4244-93CB-6C58722EC6C0}" srcId="{42E6BC9E-6380-4EC1-A8C6-83D6FAC66223}" destId="{FBCB5FDF-3D7D-4AB2-BB18-F0183810D1FC}" srcOrd="3" destOrd="0" parTransId="{7A73D56E-F045-439F-9474-632CBA2F4896}" sibTransId="{13D7102E-28AA-4903-A5F2-FC14F6B9AA76}"/>
    <dgm:cxn modelId="{E942F4BC-0802-4E63-B5F0-0254E24BCB00}" srcId="{42E6BC9E-6380-4EC1-A8C6-83D6FAC66223}" destId="{F66445F7-C08C-4F7B-B85A-DDA356B1ECA9}" srcOrd="1" destOrd="0" parTransId="{5CEDEBCB-44AA-4F6E-837B-46701B5C9C42}" sibTransId="{9CAF2C9C-E6B4-4793-AC22-38C76DDEAFCD}"/>
    <dgm:cxn modelId="{FB5865E3-0E9F-4D0B-A372-3DF97DB44FE1}" type="presOf" srcId="{F66445F7-C08C-4F7B-B85A-DDA356B1ECA9}" destId="{F96DF6AF-91C4-4562-8CB6-E99E69D1609F}" srcOrd="0" destOrd="0" presId="urn:microsoft.com/office/officeart/2008/layout/VerticalCurvedList"/>
    <dgm:cxn modelId="{9831C5C3-F63E-46A0-8AA3-5E2388618EE4}" type="presOf" srcId="{FBCB5FDF-3D7D-4AB2-BB18-F0183810D1FC}" destId="{0EC05717-4D3C-4BAD-A3DC-E5898552A666}" srcOrd="0" destOrd="0" presId="urn:microsoft.com/office/officeart/2008/layout/VerticalCurvedList"/>
    <dgm:cxn modelId="{288D85CC-7792-400B-81E5-D3F2C2C6C633}" type="presOf" srcId="{527EB650-A7D2-4C75-B81F-4CCD114A891A}" destId="{23ABD112-9307-43B8-B3C2-63CEAE6C3991}" srcOrd="0" destOrd="0" presId="urn:microsoft.com/office/officeart/2008/layout/VerticalCurvedList"/>
    <dgm:cxn modelId="{FD9E3FFD-1F0B-4837-9BF4-103D327AB900}" srcId="{42E6BC9E-6380-4EC1-A8C6-83D6FAC66223}" destId="{D37D3706-D8B1-4C73-8AA7-D18D7731CAB0}" srcOrd="0" destOrd="0" parTransId="{0C4620DC-DB0B-41EF-A16C-FE2C5176BF27}" sibTransId="{527EB650-A7D2-4C75-B81F-4CCD114A891A}"/>
    <dgm:cxn modelId="{2FEA7D59-02B5-494B-A61C-374E5195DEDA}" type="presOf" srcId="{D37D3706-D8B1-4C73-8AA7-D18D7731CAB0}" destId="{0A98C381-894C-4B0E-9503-CBDE54664FB9}" srcOrd="0" destOrd="0" presId="urn:microsoft.com/office/officeart/2008/layout/VerticalCurvedList"/>
    <dgm:cxn modelId="{93313E7B-F45F-4867-B344-939D739BB814}" type="presOf" srcId="{2AA00948-C71F-4213-B438-9D1488EA3596}" destId="{67EE33D2-90FB-4E7E-85EE-4C66DA9526BB}" srcOrd="0" destOrd="0" presId="urn:microsoft.com/office/officeart/2008/layout/VerticalCurvedList"/>
    <dgm:cxn modelId="{D23FFDD9-AF9E-4B0D-A7C4-1462D918B1FC}" srcId="{42E6BC9E-6380-4EC1-A8C6-83D6FAC66223}" destId="{2AA00948-C71F-4213-B438-9D1488EA3596}" srcOrd="2" destOrd="0" parTransId="{3FA4ABDD-BBEF-4CBA-B114-487EE08753EA}" sibTransId="{E92EBAF6-9058-48BE-9290-9C9E30DB9009}"/>
    <dgm:cxn modelId="{759BB995-6ABC-4EFB-83BE-3162D9E87C7E}" type="presOf" srcId="{42E6BC9E-6380-4EC1-A8C6-83D6FAC66223}" destId="{1587DE27-C291-48EE-B0EE-FA68B45D88CE}" srcOrd="0" destOrd="0" presId="urn:microsoft.com/office/officeart/2008/layout/VerticalCurvedList"/>
    <dgm:cxn modelId="{CECA4BF5-E205-4F12-B5C5-48E19842225A}" type="presParOf" srcId="{1587DE27-C291-48EE-B0EE-FA68B45D88CE}" destId="{1F376EE8-7C32-4527-80D6-649FD4802148}" srcOrd="0" destOrd="0" presId="urn:microsoft.com/office/officeart/2008/layout/VerticalCurvedList"/>
    <dgm:cxn modelId="{9FA5AA61-9DCA-4813-903D-66A7C62290CA}" type="presParOf" srcId="{1F376EE8-7C32-4527-80D6-649FD4802148}" destId="{8B08F033-2815-48A0-A991-3E4053A38AFA}" srcOrd="0" destOrd="0" presId="urn:microsoft.com/office/officeart/2008/layout/VerticalCurvedList"/>
    <dgm:cxn modelId="{3439E32F-EB7D-4116-BDFD-9466230D7A85}" type="presParOf" srcId="{8B08F033-2815-48A0-A991-3E4053A38AFA}" destId="{CB162C56-28A2-4890-9DDA-3B64748916C8}" srcOrd="0" destOrd="0" presId="urn:microsoft.com/office/officeart/2008/layout/VerticalCurvedList"/>
    <dgm:cxn modelId="{CD71FF5F-D2E5-4284-8680-334833F38203}" type="presParOf" srcId="{8B08F033-2815-48A0-A991-3E4053A38AFA}" destId="{23ABD112-9307-43B8-B3C2-63CEAE6C3991}" srcOrd="1" destOrd="0" presId="urn:microsoft.com/office/officeart/2008/layout/VerticalCurvedList"/>
    <dgm:cxn modelId="{7D41463A-40A3-454C-9E2D-6034A4678EDF}" type="presParOf" srcId="{8B08F033-2815-48A0-A991-3E4053A38AFA}" destId="{69C29A46-6A13-42DA-ACE1-3321B3C27BE7}" srcOrd="2" destOrd="0" presId="urn:microsoft.com/office/officeart/2008/layout/VerticalCurvedList"/>
    <dgm:cxn modelId="{70C4C951-0380-4EE7-9233-D509E9173DAD}" type="presParOf" srcId="{8B08F033-2815-48A0-A991-3E4053A38AFA}" destId="{004A9025-9A12-472D-AE86-BDAEA75A6640}" srcOrd="3" destOrd="0" presId="urn:microsoft.com/office/officeart/2008/layout/VerticalCurvedList"/>
    <dgm:cxn modelId="{D8AD53C1-F57E-4DEC-B30F-236069A44271}" type="presParOf" srcId="{1F376EE8-7C32-4527-80D6-649FD4802148}" destId="{0A98C381-894C-4B0E-9503-CBDE54664FB9}" srcOrd="1" destOrd="0" presId="urn:microsoft.com/office/officeart/2008/layout/VerticalCurvedList"/>
    <dgm:cxn modelId="{BB029C65-3505-4D3D-9545-A2F5122D60CD}" type="presParOf" srcId="{1F376EE8-7C32-4527-80D6-649FD4802148}" destId="{DC93B256-5A56-4C3F-A701-152743A33D8D}" srcOrd="2" destOrd="0" presId="urn:microsoft.com/office/officeart/2008/layout/VerticalCurvedList"/>
    <dgm:cxn modelId="{99FD0A58-EC20-4819-A9DC-77BEA9335D93}" type="presParOf" srcId="{DC93B256-5A56-4C3F-A701-152743A33D8D}" destId="{08EB4CA3-810B-4E9F-BE50-CCCE8142C619}" srcOrd="0" destOrd="0" presId="urn:microsoft.com/office/officeart/2008/layout/VerticalCurvedList"/>
    <dgm:cxn modelId="{C075AA24-157C-4716-9C0D-06C5C89B1CF0}" type="presParOf" srcId="{1F376EE8-7C32-4527-80D6-649FD4802148}" destId="{F96DF6AF-91C4-4562-8CB6-E99E69D1609F}" srcOrd="3" destOrd="0" presId="urn:microsoft.com/office/officeart/2008/layout/VerticalCurvedList"/>
    <dgm:cxn modelId="{4564896F-C0B4-4E22-A872-EBDDF6ED2052}" type="presParOf" srcId="{1F376EE8-7C32-4527-80D6-649FD4802148}" destId="{695F9B80-57DA-4A22-8FCB-4132A891EBA6}" srcOrd="4" destOrd="0" presId="urn:microsoft.com/office/officeart/2008/layout/VerticalCurvedList"/>
    <dgm:cxn modelId="{73728D05-CA49-4AE4-9640-68E1CC3EE371}" type="presParOf" srcId="{695F9B80-57DA-4A22-8FCB-4132A891EBA6}" destId="{C25391E8-27C6-49D7-912F-7205539AFB6F}" srcOrd="0" destOrd="0" presId="urn:microsoft.com/office/officeart/2008/layout/VerticalCurvedList"/>
    <dgm:cxn modelId="{85FE0871-79D1-4B91-9CB7-E1214F342A68}" type="presParOf" srcId="{1F376EE8-7C32-4527-80D6-649FD4802148}" destId="{67EE33D2-90FB-4E7E-85EE-4C66DA9526BB}" srcOrd="5" destOrd="0" presId="urn:microsoft.com/office/officeart/2008/layout/VerticalCurvedList"/>
    <dgm:cxn modelId="{F5666CEC-27B9-405E-B9DD-AAC77DA793A4}" type="presParOf" srcId="{1F376EE8-7C32-4527-80D6-649FD4802148}" destId="{006629B5-54C1-458F-9DAE-AC1F9D85CF7D}" srcOrd="6" destOrd="0" presId="urn:microsoft.com/office/officeart/2008/layout/VerticalCurvedList"/>
    <dgm:cxn modelId="{723319CC-9434-4BCD-8CEA-9E4AB6BAD8DA}" type="presParOf" srcId="{006629B5-54C1-458F-9DAE-AC1F9D85CF7D}" destId="{9225E978-ECAA-409B-809D-2207B6E538E7}" srcOrd="0" destOrd="0" presId="urn:microsoft.com/office/officeart/2008/layout/VerticalCurvedList"/>
    <dgm:cxn modelId="{F662B718-6499-420A-A02A-DA52BC1ACA04}" type="presParOf" srcId="{1F376EE8-7C32-4527-80D6-649FD4802148}" destId="{0EC05717-4D3C-4BAD-A3DC-E5898552A666}" srcOrd="7" destOrd="0" presId="urn:microsoft.com/office/officeart/2008/layout/VerticalCurvedList"/>
    <dgm:cxn modelId="{7EDE4184-2838-43CE-B64D-AC5EF483DE4E}" type="presParOf" srcId="{1F376EE8-7C32-4527-80D6-649FD4802148}" destId="{F52FDD2B-CAE9-49AC-8258-50743E49D169}" srcOrd="8" destOrd="0" presId="urn:microsoft.com/office/officeart/2008/layout/VerticalCurvedList"/>
    <dgm:cxn modelId="{125CDE44-53D7-4CF3-B966-C873E277E406}" type="presParOf" srcId="{F52FDD2B-CAE9-49AC-8258-50743E49D169}" destId="{2D7345DD-F9B5-4A60-A6F7-3D270D5609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53428-58E3-41F0-BFE2-A4AFC9A4B61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5B48D102-D536-4FBB-84FA-B6EC8E0A7833}">
      <dgm:prSet phldrT="[Tekst]"/>
      <dgm:spPr/>
      <dgm:t>
        <a:bodyPr/>
        <a:lstStyle/>
        <a:p>
          <a:r>
            <a:rPr lang="pl-PL" b="1" smtClean="0">
              <a:ea typeface="Segoe UI" panose="020B0502040204020203" pitchFamily="34" charset="0"/>
              <a:cs typeface="Segoe UI" panose="020B0502040204020203" pitchFamily="34" charset="0"/>
            </a:rPr>
            <a:t>Konieczność   współpracy   w   procesie   projektowania i wdrażania innowacyjności2014-2020</a:t>
          </a:r>
          <a:endParaRPr lang="pl-PL" dirty="0"/>
        </a:p>
      </dgm:t>
    </dgm:pt>
    <dgm:pt modelId="{958FD05F-91BA-4D41-916C-056302A9DFE3}" type="parTrans" cxnId="{336F5EE8-931C-4080-9953-D012D8679586}">
      <dgm:prSet/>
      <dgm:spPr/>
      <dgm:t>
        <a:bodyPr/>
        <a:lstStyle/>
        <a:p>
          <a:endParaRPr lang="pl-PL"/>
        </a:p>
      </dgm:t>
    </dgm:pt>
    <dgm:pt modelId="{D854F9C8-A4BB-4EDE-8737-CA1AC7C0D22A}" type="sibTrans" cxnId="{336F5EE8-931C-4080-9953-D012D8679586}">
      <dgm:prSet/>
      <dgm:spPr/>
      <dgm:t>
        <a:bodyPr/>
        <a:lstStyle/>
        <a:p>
          <a:endParaRPr lang="pl-PL"/>
        </a:p>
      </dgm:t>
    </dgm:pt>
    <dgm:pt modelId="{795239D2-0F33-40FD-B26E-D1CAB62FD59D}">
      <dgm:prSet phldrT="[Tekst]"/>
      <dgm:spPr/>
      <dgm:t>
        <a:bodyPr/>
        <a:lstStyle/>
        <a:p>
          <a:r>
            <a:rPr lang="pl-PL" b="1" dirty="0" smtClean="0">
              <a:ea typeface="Segoe UI" panose="020B0502040204020203" pitchFamily="34" charset="0"/>
              <a:cs typeface="Segoe UI" panose="020B0502040204020203" pitchFamily="34" charset="0"/>
            </a:rPr>
            <a:t>Szczególna rola zarządców i  organizatorów transportu w rozwoju innowacyjności </a:t>
          </a:r>
          <a:endParaRPr lang="pl-PL" dirty="0"/>
        </a:p>
      </dgm:t>
    </dgm:pt>
    <dgm:pt modelId="{750183C1-0438-48CF-A606-30E8520CB403}" type="parTrans" cxnId="{A4BFC0FA-DE36-4C21-AB51-9E2156495C96}">
      <dgm:prSet/>
      <dgm:spPr/>
      <dgm:t>
        <a:bodyPr/>
        <a:lstStyle/>
        <a:p>
          <a:endParaRPr lang="pl-PL"/>
        </a:p>
      </dgm:t>
    </dgm:pt>
    <dgm:pt modelId="{CB2B6DB4-2267-4AD8-9FDE-8C4D5566FA87}" type="sibTrans" cxnId="{A4BFC0FA-DE36-4C21-AB51-9E2156495C96}">
      <dgm:prSet/>
      <dgm:spPr/>
      <dgm:t>
        <a:bodyPr/>
        <a:lstStyle/>
        <a:p>
          <a:endParaRPr lang="pl-PL"/>
        </a:p>
      </dgm:t>
    </dgm:pt>
    <dgm:pt modelId="{71A46B12-3A0E-4148-BC9E-40A29F557F47}">
      <dgm:prSet phldrT="[Tekst]"/>
      <dgm:spPr/>
      <dgm:t>
        <a:bodyPr/>
        <a:lstStyle/>
        <a:p>
          <a:r>
            <a:rPr lang="pl-PL" b="1" dirty="0" smtClean="0">
              <a:ea typeface="Segoe UI" panose="020B0502040204020203" pitchFamily="34" charset="0"/>
              <a:cs typeface="Segoe UI" panose="020B0502040204020203" pitchFamily="34" charset="0"/>
            </a:rPr>
            <a:t>Konieczność  promocji  innowacyjności  w transporcie </a:t>
          </a:r>
          <a:endParaRPr lang="pl-PL" dirty="0"/>
        </a:p>
      </dgm:t>
    </dgm:pt>
    <dgm:pt modelId="{610C6C64-814D-41B1-845E-B1F490096DA6}" type="parTrans" cxnId="{F931A535-A4C1-475A-AEE8-79E91ECB005B}">
      <dgm:prSet/>
      <dgm:spPr/>
      <dgm:t>
        <a:bodyPr/>
        <a:lstStyle/>
        <a:p>
          <a:endParaRPr lang="pl-PL"/>
        </a:p>
      </dgm:t>
    </dgm:pt>
    <dgm:pt modelId="{CD3C5D9D-800A-4EA5-AECB-89FA041EC32E}" type="sibTrans" cxnId="{F931A535-A4C1-475A-AEE8-79E91ECB005B}">
      <dgm:prSet/>
      <dgm:spPr/>
      <dgm:t>
        <a:bodyPr/>
        <a:lstStyle/>
        <a:p>
          <a:endParaRPr lang="pl-PL"/>
        </a:p>
      </dgm:t>
    </dgm:pt>
    <dgm:pt modelId="{7210FECF-421F-4C88-B769-6EAEEF0EE827}" type="pres">
      <dgm:prSet presAssocID="{A5053428-58E3-41F0-BFE2-A4AFC9A4B617}" presName="compositeShape" presStyleCnt="0">
        <dgm:presLayoutVars>
          <dgm:dir/>
          <dgm:resizeHandles/>
        </dgm:presLayoutVars>
      </dgm:prSet>
      <dgm:spPr/>
    </dgm:pt>
    <dgm:pt modelId="{8FCDA9AA-86F3-44A5-9239-44B203363128}" type="pres">
      <dgm:prSet presAssocID="{A5053428-58E3-41F0-BFE2-A4AFC9A4B617}" presName="pyramid" presStyleLbl="node1" presStyleIdx="0" presStyleCnt="1" custScaleX="98092" custLinFactNeighborX="-4903" custLinFactNeighborY="511"/>
      <dgm:spPr/>
    </dgm:pt>
    <dgm:pt modelId="{58323267-5895-4851-99CD-F19B70CF93FF}" type="pres">
      <dgm:prSet presAssocID="{A5053428-58E3-41F0-BFE2-A4AFC9A4B617}" presName="theList" presStyleCnt="0"/>
      <dgm:spPr/>
    </dgm:pt>
    <dgm:pt modelId="{84D8BCA7-915B-462E-B5FA-E91914532C72}" type="pres">
      <dgm:prSet presAssocID="{5B48D102-D536-4FBB-84FA-B6EC8E0A783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146B44-0A5E-4945-BD28-FED90693BE4E}" type="pres">
      <dgm:prSet presAssocID="{5B48D102-D536-4FBB-84FA-B6EC8E0A7833}" presName="aSpace" presStyleCnt="0"/>
      <dgm:spPr/>
    </dgm:pt>
    <dgm:pt modelId="{6E6DE386-3044-4BBA-8AC4-634AF55C7330}" type="pres">
      <dgm:prSet presAssocID="{795239D2-0F33-40FD-B26E-D1CAB62FD5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AF1BF4-2873-4552-8A4C-50018A130A67}" type="pres">
      <dgm:prSet presAssocID="{795239D2-0F33-40FD-B26E-D1CAB62FD59D}" presName="aSpace" presStyleCnt="0"/>
      <dgm:spPr/>
    </dgm:pt>
    <dgm:pt modelId="{CCB861AC-68D8-43AA-B62B-352051D182EB}" type="pres">
      <dgm:prSet presAssocID="{71A46B12-3A0E-4148-BC9E-40A29F557F4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4D26B8-B3E3-4FDF-8976-5613B6793678}" type="pres">
      <dgm:prSet presAssocID="{71A46B12-3A0E-4148-BC9E-40A29F557F47}" presName="aSpace" presStyleCnt="0"/>
      <dgm:spPr/>
    </dgm:pt>
  </dgm:ptLst>
  <dgm:cxnLst>
    <dgm:cxn modelId="{55CEB5D1-CA41-4E9A-B5A3-C8B5F8F39810}" type="presOf" srcId="{71A46B12-3A0E-4148-BC9E-40A29F557F47}" destId="{CCB861AC-68D8-43AA-B62B-352051D182EB}" srcOrd="0" destOrd="0" presId="urn:microsoft.com/office/officeart/2005/8/layout/pyramid2"/>
    <dgm:cxn modelId="{A4BFC0FA-DE36-4C21-AB51-9E2156495C96}" srcId="{A5053428-58E3-41F0-BFE2-A4AFC9A4B617}" destId="{795239D2-0F33-40FD-B26E-D1CAB62FD59D}" srcOrd="1" destOrd="0" parTransId="{750183C1-0438-48CF-A606-30E8520CB403}" sibTransId="{CB2B6DB4-2267-4AD8-9FDE-8C4D5566FA87}"/>
    <dgm:cxn modelId="{F931A535-A4C1-475A-AEE8-79E91ECB005B}" srcId="{A5053428-58E3-41F0-BFE2-A4AFC9A4B617}" destId="{71A46B12-3A0E-4148-BC9E-40A29F557F47}" srcOrd="2" destOrd="0" parTransId="{610C6C64-814D-41B1-845E-B1F490096DA6}" sibTransId="{CD3C5D9D-800A-4EA5-AECB-89FA041EC32E}"/>
    <dgm:cxn modelId="{A17F1395-96DA-4064-BC6A-E6DECD4EA0F7}" type="presOf" srcId="{795239D2-0F33-40FD-B26E-D1CAB62FD59D}" destId="{6E6DE386-3044-4BBA-8AC4-634AF55C7330}" srcOrd="0" destOrd="0" presId="urn:microsoft.com/office/officeart/2005/8/layout/pyramid2"/>
    <dgm:cxn modelId="{336F5EE8-931C-4080-9953-D012D8679586}" srcId="{A5053428-58E3-41F0-BFE2-A4AFC9A4B617}" destId="{5B48D102-D536-4FBB-84FA-B6EC8E0A7833}" srcOrd="0" destOrd="0" parTransId="{958FD05F-91BA-4D41-916C-056302A9DFE3}" sibTransId="{D854F9C8-A4BB-4EDE-8737-CA1AC7C0D22A}"/>
    <dgm:cxn modelId="{539B7AE6-6D2F-4362-A9AD-7C9447F0BE9F}" type="presOf" srcId="{5B48D102-D536-4FBB-84FA-B6EC8E0A7833}" destId="{84D8BCA7-915B-462E-B5FA-E91914532C72}" srcOrd="0" destOrd="0" presId="urn:microsoft.com/office/officeart/2005/8/layout/pyramid2"/>
    <dgm:cxn modelId="{6374478E-FAF2-4CA2-99D3-3A0B992A3A33}" type="presOf" srcId="{A5053428-58E3-41F0-BFE2-A4AFC9A4B617}" destId="{7210FECF-421F-4C88-B769-6EAEEF0EE827}" srcOrd="0" destOrd="0" presId="urn:microsoft.com/office/officeart/2005/8/layout/pyramid2"/>
    <dgm:cxn modelId="{F03E89DA-E609-4AA3-9051-EC9B0810A03C}" type="presParOf" srcId="{7210FECF-421F-4C88-B769-6EAEEF0EE827}" destId="{8FCDA9AA-86F3-44A5-9239-44B203363128}" srcOrd="0" destOrd="0" presId="urn:microsoft.com/office/officeart/2005/8/layout/pyramid2"/>
    <dgm:cxn modelId="{F76DA255-753E-463E-BAAD-99339F34B195}" type="presParOf" srcId="{7210FECF-421F-4C88-B769-6EAEEF0EE827}" destId="{58323267-5895-4851-99CD-F19B70CF93FF}" srcOrd="1" destOrd="0" presId="urn:microsoft.com/office/officeart/2005/8/layout/pyramid2"/>
    <dgm:cxn modelId="{710FC9D1-B1E7-48ED-97BF-9C6A9C895438}" type="presParOf" srcId="{58323267-5895-4851-99CD-F19B70CF93FF}" destId="{84D8BCA7-915B-462E-B5FA-E91914532C72}" srcOrd="0" destOrd="0" presId="urn:microsoft.com/office/officeart/2005/8/layout/pyramid2"/>
    <dgm:cxn modelId="{448828BF-C9AA-4062-8E4F-1BAD3E5C2865}" type="presParOf" srcId="{58323267-5895-4851-99CD-F19B70CF93FF}" destId="{35146B44-0A5E-4945-BD28-FED90693BE4E}" srcOrd="1" destOrd="0" presId="urn:microsoft.com/office/officeart/2005/8/layout/pyramid2"/>
    <dgm:cxn modelId="{360E1BA9-23F9-462C-A2D7-1A3C7565809A}" type="presParOf" srcId="{58323267-5895-4851-99CD-F19B70CF93FF}" destId="{6E6DE386-3044-4BBA-8AC4-634AF55C7330}" srcOrd="2" destOrd="0" presId="urn:microsoft.com/office/officeart/2005/8/layout/pyramid2"/>
    <dgm:cxn modelId="{364E8DAD-829D-42DD-BDD8-DBADAC5C3CC3}" type="presParOf" srcId="{58323267-5895-4851-99CD-F19B70CF93FF}" destId="{7CAF1BF4-2873-4552-8A4C-50018A130A67}" srcOrd="3" destOrd="0" presId="urn:microsoft.com/office/officeart/2005/8/layout/pyramid2"/>
    <dgm:cxn modelId="{320A698F-6A43-4407-8BD9-8B16EE560147}" type="presParOf" srcId="{58323267-5895-4851-99CD-F19B70CF93FF}" destId="{CCB861AC-68D8-43AA-B62B-352051D182EB}" srcOrd="4" destOrd="0" presId="urn:microsoft.com/office/officeart/2005/8/layout/pyramid2"/>
    <dgm:cxn modelId="{5471429E-7387-4B02-8EA2-A3127209D4EB}" type="presParOf" srcId="{58323267-5895-4851-99CD-F19B70CF93FF}" destId="{BE4D26B8-B3E3-4FDF-8976-5613B679367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BD112-9307-43B8-B3C2-63CEAE6C3991}">
      <dsp:nvSpPr>
        <dsp:cNvPr id="0" name=""/>
        <dsp:cNvSpPr/>
      </dsp:nvSpPr>
      <dsp:spPr>
        <a:xfrm>
          <a:off x="-4224377" y="-648164"/>
          <a:ext cx="5033332" cy="5033332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8C381-894C-4B0E-9503-CBDE54664FB9}">
      <dsp:nvSpPr>
        <dsp:cNvPr id="0" name=""/>
        <dsp:cNvSpPr/>
      </dsp:nvSpPr>
      <dsp:spPr>
        <a:xfrm>
          <a:off x="423829" y="287300"/>
          <a:ext cx="6596457" cy="57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2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Zmniejszenie emisyjności sektora transportu</a:t>
          </a:r>
          <a:endParaRPr lang="pl-PL" sz="2300" kern="1200" dirty="0"/>
        </a:p>
      </dsp:txBody>
      <dsp:txXfrm>
        <a:off x="423829" y="287300"/>
        <a:ext cx="6596457" cy="574900"/>
      </dsp:txXfrm>
    </dsp:sp>
    <dsp:sp modelId="{08EB4CA3-810B-4E9F-BE50-CCCE8142C619}">
      <dsp:nvSpPr>
        <dsp:cNvPr id="0" name=""/>
        <dsp:cNvSpPr/>
      </dsp:nvSpPr>
      <dsp:spPr>
        <a:xfrm>
          <a:off x="64517" y="215438"/>
          <a:ext cx="718625" cy="718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DF6AF-91C4-4562-8CB6-E99E69D1609F}">
      <dsp:nvSpPr>
        <dsp:cNvPr id="0" name=""/>
        <dsp:cNvSpPr/>
      </dsp:nvSpPr>
      <dsp:spPr>
        <a:xfrm>
          <a:off x="753433" y="1149801"/>
          <a:ext cx="6266853" cy="57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2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Rozwój niskoemisyjnego transportu miejskiego </a:t>
          </a:r>
          <a:endParaRPr lang="pl-PL" sz="2300" kern="1200" dirty="0"/>
        </a:p>
      </dsp:txBody>
      <dsp:txXfrm>
        <a:off x="753433" y="1149801"/>
        <a:ext cx="6266853" cy="574900"/>
      </dsp:txXfrm>
    </dsp:sp>
    <dsp:sp modelId="{C25391E8-27C6-49D7-912F-7205539AFB6F}">
      <dsp:nvSpPr>
        <dsp:cNvPr id="0" name=""/>
        <dsp:cNvSpPr/>
      </dsp:nvSpPr>
      <dsp:spPr>
        <a:xfrm>
          <a:off x="394120" y="1077938"/>
          <a:ext cx="718625" cy="718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E33D2-90FB-4E7E-85EE-4C66DA9526BB}">
      <dsp:nvSpPr>
        <dsp:cNvPr id="0" name=""/>
        <dsp:cNvSpPr/>
      </dsp:nvSpPr>
      <dsp:spPr>
        <a:xfrm>
          <a:off x="753433" y="2012301"/>
          <a:ext cx="6266853" cy="57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2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Rozwój infrastruktury TEN-T (drogi i koleje)</a:t>
          </a:r>
          <a:endParaRPr lang="pl-PL" sz="2300" kern="1200" dirty="0"/>
        </a:p>
      </dsp:txBody>
      <dsp:txXfrm>
        <a:off x="753433" y="2012301"/>
        <a:ext cx="6266853" cy="574900"/>
      </dsp:txXfrm>
    </dsp:sp>
    <dsp:sp modelId="{9225E978-ECAA-409B-809D-2207B6E538E7}">
      <dsp:nvSpPr>
        <dsp:cNvPr id="0" name=""/>
        <dsp:cNvSpPr/>
      </dsp:nvSpPr>
      <dsp:spPr>
        <a:xfrm>
          <a:off x="394120" y="1940438"/>
          <a:ext cx="718625" cy="718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05717-4D3C-4BAD-A3DC-E5898552A666}">
      <dsp:nvSpPr>
        <dsp:cNvPr id="0" name=""/>
        <dsp:cNvSpPr/>
      </dsp:nvSpPr>
      <dsp:spPr>
        <a:xfrm>
          <a:off x="423829" y="2874801"/>
          <a:ext cx="6596457" cy="57490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32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Poprawa dostępności transportowej</a:t>
          </a:r>
          <a:endParaRPr lang="pl-PL" sz="2300" kern="1200" dirty="0"/>
        </a:p>
      </dsp:txBody>
      <dsp:txXfrm>
        <a:off x="423829" y="2874801"/>
        <a:ext cx="6596457" cy="574900"/>
      </dsp:txXfrm>
    </dsp:sp>
    <dsp:sp modelId="{2D7345DD-F9B5-4A60-A6F7-3D270D560952}">
      <dsp:nvSpPr>
        <dsp:cNvPr id="0" name=""/>
        <dsp:cNvSpPr/>
      </dsp:nvSpPr>
      <dsp:spPr>
        <a:xfrm>
          <a:off x="64517" y="2802939"/>
          <a:ext cx="718625" cy="7186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A9AA-86F3-44A5-9239-44B203363128}">
      <dsp:nvSpPr>
        <dsp:cNvPr id="0" name=""/>
        <dsp:cNvSpPr/>
      </dsp:nvSpPr>
      <dsp:spPr>
        <a:xfrm>
          <a:off x="957088" y="0"/>
          <a:ext cx="5315278" cy="5418667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8BCA7-915B-462E-B5FA-E91914532C72}">
      <dsp:nvSpPr>
        <dsp:cNvPr id="0" name=""/>
        <dsp:cNvSpPr/>
      </dsp:nvSpPr>
      <dsp:spPr>
        <a:xfrm>
          <a:off x="3880405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>
              <a:ea typeface="Segoe UI" panose="020B0502040204020203" pitchFamily="34" charset="0"/>
              <a:cs typeface="Segoe UI" panose="020B0502040204020203" pitchFamily="34" charset="0"/>
            </a:rPr>
            <a:t>Konieczność   współpracy   w   procesie   projektowania i wdrażania innowacyjności2014-2020</a:t>
          </a:r>
          <a:endParaRPr lang="pl-PL" sz="1800" kern="1200" dirty="0"/>
        </a:p>
      </dsp:txBody>
      <dsp:txXfrm>
        <a:off x="3943021" y="607393"/>
        <a:ext cx="3396901" cy="1157468"/>
      </dsp:txXfrm>
    </dsp:sp>
    <dsp:sp modelId="{6E6DE386-3044-4BBA-8AC4-634AF55C7330}">
      <dsp:nvSpPr>
        <dsp:cNvPr id="0" name=""/>
        <dsp:cNvSpPr/>
      </dsp:nvSpPr>
      <dsp:spPr>
        <a:xfrm>
          <a:off x="3880405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ea typeface="Segoe UI" panose="020B0502040204020203" pitchFamily="34" charset="0"/>
              <a:cs typeface="Segoe UI" panose="020B0502040204020203" pitchFamily="34" charset="0"/>
            </a:rPr>
            <a:t>Szczególna rola zarządców i  organizatorów transportu w rozwoju innowacyjności </a:t>
          </a:r>
          <a:endParaRPr lang="pl-PL" sz="1800" kern="1200" dirty="0"/>
        </a:p>
      </dsp:txBody>
      <dsp:txXfrm>
        <a:off x="3943021" y="2050430"/>
        <a:ext cx="3396901" cy="1157468"/>
      </dsp:txXfrm>
    </dsp:sp>
    <dsp:sp modelId="{CCB861AC-68D8-43AA-B62B-352051D182EB}">
      <dsp:nvSpPr>
        <dsp:cNvPr id="0" name=""/>
        <dsp:cNvSpPr/>
      </dsp:nvSpPr>
      <dsp:spPr>
        <a:xfrm>
          <a:off x="3880405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ea typeface="Segoe UI" panose="020B0502040204020203" pitchFamily="34" charset="0"/>
              <a:cs typeface="Segoe UI" panose="020B0502040204020203" pitchFamily="34" charset="0"/>
            </a:rPr>
            <a:t>Konieczność  promocji  innowacyjności  w transporcie </a:t>
          </a:r>
          <a:endParaRPr lang="pl-PL" sz="1800" kern="1200" dirty="0"/>
        </a:p>
      </dsp:txBody>
      <dsp:txXfrm>
        <a:off x="3943021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60D34-8AE0-40F2-8483-19400950419D}" type="datetimeFigureOut">
              <a:rPr lang="pl-PL" smtClean="0"/>
              <a:t>2021-05-06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8A49-BD74-4FF4-84AB-EE33B16ACF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3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8A49-BD74-4FF4-84AB-EE33B16ACFF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79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8A49-BD74-4FF4-84AB-EE33B16ACFF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53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Przez innowacyjność w transporcie rozumie się działania polegające na udoskonaleniu  już  istniejących  lub  wprowadzeniu  nowych  rozwiązań lub   procesów   dotyczących   wszelkich   aspektów   zmian   i przyczyniających  się  do  zwiększenia  efektywności  ekonomicznej, finansowej,  technicznej  i  technologicznej,  środowiska  naturalnego systemów transportowych w celu maksymalizacji efektów społecznych i wyników gospodarowania przez sektor publiczny i prywatny.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Innowacyjność w transporcie dotyczy z jednej strony lepszego wykorzystania potencjału, który już istnieje, a z drugiej tworzenie nowego potencjału transportowego.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odniesieniu do lepszego wykorzystania istniejącego potencjału transportowego, innowacyjne rozwiązania powinny przyczyniać się do lepszego wykorzystania: •Infrastruktury transportowej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•Środków transportu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•Potencjału systemów transportowych (pasażerskich i towarowych; krajowych, regionalnych, miejskich i lokalnych •Potencjału przedsiębiorstw transportowych i logistycznych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•Potencjału producentów środków transportu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•Potencjału i umiejętności administracji państwowej i samorządów do planowania, organizacji i zarządzania systemami transportowymi w kraju, województwach, miastach, powiatach i gminach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•Potencjału do wdrożenia nowych systemów finansowania i utrzymania istniejących przedsięwzięć transportowych i logistycznych (w tym infrastruktury).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8A49-BD74-4FF4-84AB-EE33B16ACFF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12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8A49-BD74-4FF4-84AB-EE33B16ACFF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5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Przestawienie   polskiego   transportu   na   tory   innowacyjnego zrównoważonego rozwoju wymaga stworzenia systemu współdziałania władz  centralnych  i  samorządowych,  regionalnych  przedsiębiorców transportowych,   przemysłu   środków   transportu,   organizacji pozarządowych,  środowiska  naukowo-badawcze  i  przedstawicieli użytkowników transportu. Uczestnicy tego procesu muszą włączyć się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proces dyfuzji najbardziej dojrzałych i najbardziej obiecujących koncepcji, urządzeń i produktów innowacyjnych, oraz zapoznać się z najlepszymi praktykami dotyczącymi wdrażania i finansowania działalności innowacyjnej.</a:t>
            </a:r>
            <a:endParaRPr lang="pl-PL" dirty="0" smtClean="0"/>
          </a:p>
          <a:p>
            <a:endParaRPr lang="pl-PL" dirty="0" smtClean="0"/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Konieczne jest budowanie stałych platform i mechanizmów współpracy sektora publicznego, prywatnego i jednostek naukowo-badawczych, popularyzacji dobrych praktyk oraz promowania innowacyjności w transporcie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8A49-BD74-4FF4-84AB-EE33B16ACFF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34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6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5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2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3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63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60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8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1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7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2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8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2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83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31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58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4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3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1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E31B-3B52-465A-9E26-C8C80B32F3E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2021-05-06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1055-D526-4957-909B-BD25DA3EFD8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741218" y="2581494"/>
            <a:ext cx="11685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Innowacyjność w Programie Operacyjnym Infrastruktura i Środowisko 2014-2020 i 2021-2027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81" y="4146586"/>
            <a:ext cx="3518702" cy="8510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12618" y="1385455"/>
            <a:ext cx="3643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Nunito Sans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Innowacyjność w Programie Operacyjnym Infrastruktura i Środowisko 2014-2020 i 2021-2027 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56" y="75671"/>
            <a:ext cx="8437418" cy="710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348004" y="5143010"/>
            <a:ext cx="1075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Innowacyjność w Programie Operacyjnym Infrastruktura i Środowisko 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3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820294" y="4180344"/>
            <a:ext cx="6551407" cy="26776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2800" b="1" baseline="300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b="1" baseline="30000" dirty="0" smtClean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Centrum </a:t>
            </a:r>
            <a:r>
              <a:rPr lang="pl-PL" sz="2800" b="1" baseline="30000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Unijnych Projektów Transportowych</a:t>
            </a:r>
            <a:br>
              <a:rPr lang="pl-PL" sz="2800" b="1" baseline="30000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</a:br>
            <a:r>
              <a:rPr lang="pl-PL" sz="2800" baseline="30000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Plac Europejski 2, 00-844 Warszawa</a:t>
            </a:r>
            <a:br>
              <a:rPr lang="pl-PL" sz="2800" baseline="30000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</a:br>
            <a:r>
              <a:rPr lang="pl-PL" sz="2800" baseline="30000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tel. (22) 262 05 00, fax (22) 262 05 01</a:t>
            </a:r>
          </a:p>
          <a:p>
            <a:pPr algn="ctr">
              <a:lnSpc>
                <a:spcPct val="150000"/>
              </a:lnSpc>
            </a:pPr>
            <a:r>
              <a:rPr lang="pl-PL" sz="2800" baseline="30000" dirty="0">
                <a:solidFill>
                  <a:prstClr val="white">
                    <a:lumMod val="95000"/>
                  </a:prstClr>
                </a:solidFill>
                <a:cs typeface="Arial" panose="020B0604020202020204" pitchFamily="34" charset="0"/>
              </a:rPr>
              <a:t>www.cupt.gov.pl, e-mail: cupt@cupt.gov.pl</a:t>
            </a:r>
          </a:p>
          <a:p>
            <a:pPr algn="ctr">
              <a:lnSpc>
                <a:spcPct val="150000"/>
              </a:lnSpc>
            </a:pPr>
            <a:endParaRPr lang="pl-PL" sz="2800" baseline="300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rot="10800000">
            <a:off x="4606733" y="3054250"/>
            <a:ext cx="2978528" cy="6755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91229" y="3191956"/>
            <a:ext cx="18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</a:rPr>
              <a:t>KONTAKT</a:t>
            </a:r>
            <a:endParaRPr lang="pl-PL" sz="2000" b="1" dirty="0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3" y="222374"/>
            <a:ext cx="1486635" cy="3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" y="599839"/>
            <a:ext cx="674950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pl-PL" sz="20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rot="10800000">
            <a:off x="-184580" y="1516912"/>
            <a:ext cx="6701051" cy="457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" y="6469039"/>
            <a:ext cx="6400800" cy="388961"/>
          </a:xfrm>
          <a:prstGeom prst="rect">
            <a:avLst/>
          </a:prstGeom>
          <a:gradFill flip="none" rotWithShape="1">
            <a:gsLst>
              <a:gs pos="0">
                <a:srgbClr val="1978BC"/>
              </a:gs>
              <a:gs pos="53000">
                <a:srgbClr val="1978B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91" y="6399655"/>
            <a:ext cx="1555105" cy="370530"/>
          </a:xfrm>
          <a:prstGeom prst="rect">
            <a:avLst/>
          </a:prstGeom>
        </p:spPr>
      </p:pic>
      <p:sp>
        <p:nvSpPr>
          <p:cNvPr id="3" name="Prostokąt zaokrąglony 2"/>
          <p:cNvSpPr/>
          <p:nvPr/>
        </p:nvSpPr>
        <p:spPr>
          <a:xfrm>
            <a:off x="810673" y="1939637"/>
            <a:ext cx="9982018" cy="26739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Program </a:t>
            </a:r>
            <a:r>
              <a:rPr lang="pl-PL" sz="2800" b="1" dirty="0" smtClean="0"/>
              <a:t>Infrastruktura i Środowisko 2014-2020</a:t>
            </a:r>
            <a:endParaRPr lang="pl-PL" sz="2800" b="1" dirty="0" smtClean="0"/>
          </a:p>
          <a:p>
            <a:pPr algn="ctr"/>
            <a:r>
              <a:rPr lang="pl-PL" sz="2800" dirty="0" smtClean="0"/>
              <a:t>- </a:t>
            </a:r>
            <a:r>
              <a:rPr lang="pl-PL" sz="2800" dirty="0"/>
              <a:t>t</a:t>
            </a:r>
            <a:r>
              <a:rPr lang="pl-PL" sz="2800" dirty="0" smtClean="0"/>
              <a:t>rochę teorii i liczb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506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B1951B56-A868-449F-BDC4-9EF8CC7DD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4FCAB65D-9057-4572-A300-D210D850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ACB4A8E-A5BE-4CE0-9AB1-AB581A9DC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10800000">
            <a:off x="48456" y="420372"/>
            <a:ext cx="6701051" cy="675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534612"/>
            <a:ext cx="640080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l-PL" sz="2000" b="1" dirty="0" smtClean="0">
                <a:solidFill>
                  <a:sysClr val="window" lastClr="FFFFFF"/>
                </a:solidFill>
              </a:rPr>
              <a:t>Perspektywa finansowa 2021-2027 </a:t>
            </a:r>
            <a:r>
              <a:rPr lang="pl-PL" sz="2000" b="1" dirty="0" smtClean="0">
                <a:solidFill>
                  <a:sysClr val="window" lastClr="FFFFFF"/>
                </a:solidFill>
              </a:rPr>
              <a:t>– </a:t>
            </a:r>
            <a:r>
              <a:rPr lang="pl-PL" sz="2000" b="1" dirty="0" err="1" smtClean="0">
                <a:solidFill>
                  <a:sysClr val="window" lastClr="FFFFFF"/>
                </a:solidFill>
              </a:rPr>
              <a:t>FEnIKS</a:t>
            </a:r>
            <a:r>
              <a:rPr lang="pl-PL" sz="2000" b="1" dirty="0" smtClean="0">
                <a:solidFill>
                  <a:sysClr val="window" lastClr="FFFFFF"/>
                </a:solidFill>
              </a:rPr>
              <a:t> - założenia</a:t>
            </a:r>
            <a:endParaRPr lang="pl-PL" sz="2000" b="1" dirty="0">
              <a:solidFill>
                <a:sysClr val="window" lastClr="FFFFFF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rot="10800000">
            <a:off x="-184580" y="1516912"/>
            <a:ext cx="6701051" cy="457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620655" y="1090644"/>
            <a:ext cx="272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l-PL" sz="2000" b="1" dirty="0" smtClean="0">
                <a:solidFill>
                  <a:srgbClr val="0070C0"/>
                </a:solidFill>
              </a:rPr>
              <a:t>Poziom krajowy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" y="6469039"/>
            <a:ext cx="6400800" cy="388961"/>
          </a:xfrm>
          <a:prstGeom prst="rect">
            <a:avLst/>
          </a:prstGeom>
          <a:gradFill flip="none" rotWithShape="1">
            <a:gsLst>
              <a:gs pos="0">
                <a:srgbClr val="1978BC"/>
              </a:gs>
              <a:gs pos="53000">
                <a:srgbClr val="1978B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91" y="6399655"/>
            <a:ext cx="1555105" cy="37053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1411234"/>
              </p:ext>
            </p:extLst>
          </p:nvPr>
        </p:nvGraphicFramePr>
        <p:xfrm>
          <a:off x="3398982" y="1846378"/>
          <a:ext cx="7070309" cy="373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810673" y="1939636"/>
            <a:ext cx="1997182" cy="41748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Fundusze Europejskie na Infrastrukturę, Klimat i Środowisko </a:t>
            </a:r>
            <a:r>
              <a:rPr lang="pl-PL" b="1" dirty="0" smtClean="0"/>
              <a:t>2021-2027</a:t>
            </a:r>
          </a:p>
          <a:p>
            <a:pPr algn="ctr"/>
            <a:r>
              <a:rPr lang="pl-PL" dirty="0" smtClean="0"/>
              <a:t>- </a:t>
            </a:r>
            <a:r>
              <a:rPr lang="pl-PL" sz="1600" dirty="0" smtClean="0"/>
              <a:t>obszary interwencji obejmujące transport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1452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/>
          <p:cNvSpPr/>
          <p:nvPr/>
        </p:nvSpPr>
        <p:spPr>
          <a:xfrm>
            <a:off x="769818" y="2440630"/>
            <a:ext cx="3107811" cy="3108010"/>
          </a:xfrm>
          <a:prstGeom prst="ellipse">
            <a:avLst/>
          </a:prstGeom>
          <a:noFill/>
          <a:ln w="450850">
            <a:solidFill>
              <a:schemeClr val="bg1">
                <a:alpha val="3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444178" y="3665139"/>
            <a:ext cx="455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rgbClr val="4472C4"/>
                </a:solidFill>
              </a:rPr>
              <a:t>Po co to jest? </a:t>
            </a:r>
            <a:r>
              <a:rPr lang="pl-PL" sz="14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2014-2020</a:t>
            </a:r>
            <a:endParaRPr lang="pl-PL" sz="1400" b="1" dirty="0">
              <a:solidFill>
                <a:srgbClr val="FFFF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 rot="10800000">
            <a:off x="4752108" y="571374"/>
            <a:ext cx="6941125" cy="160378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403273" y="761214"/>
            <a:ext cx="593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Innowacje transportowe w teorii</a:t>
            </a:r>
            <a:endParaRPr lang="pl-PL" sz="3200" b="1" dirty="0">
              <a:solidFill>
                <a:srgbClr val="FFFFFF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1344615" y="3007792"/>
            <a:ext cx="1958215" cy="1958340"/>
          </a:xfrm>
          <a:prstGeom prst="ellipse">
            <a:avLst/>
          </a:prstGeom>
          <a:noFill/>
          <a:ln w="76200">
            <a:solidFill>
              <a:schemeClr val="bg1">
                <a:alpha val="3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444178" y="2803365"/>
            <a:ext cx="4559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rgbClr val="4472C4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sz="1400" b="1" dirty="0">
                <a:solidFill>
                  <a:srgbClr val="4472C4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3200" dirty="0">
                <a:solidFill>
                  <a:srgbClr val="4472C4"/>
                </a:solidFill>
              </a:rPr>
              <a:t>Co to jest?</a:t>
            </a:r>
            <a:endParaRPr lang="pl-PL" sz="3200" dirty="0">
              <a:solidFill>
                <a:srgbClr val="4472C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56" y="2359754"/>
            <a:ext cx="3254416" cy="32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/>
          <p:cNvSpPr/>
          <p:nvPr/>
        </p:nvSpPr>
        <p:spPr>
          <a:xfrm>
            <a:off x="769818" y="2440630"/>
            <a:ext cx="3107811" cy="3108010"/>
          </a:xfrm>
          <a:prstGeom prst="ellipse">
            <a:avLst/>
          </a:prstGeom>
          <a:noFill/>
          <a:ln w="450850">
            <a:solidFill>
              <a:schemeClr val="bg1">
                <a:alpha val="3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 rot="10800000">
            <a:off x="4752108" y="571374"/>
            <a:ext cx="6941125" cy="160378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403273" y="761214"/>
            <a:ext cx="593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Innowacje </a:t>
            </a:r>
            <a:r>
              <a:rPr lang="pl-PL" sz="32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transportowe w </a:t>
            </a:r>
            <a:r>
              <a:rPr lang="pl-PL" sz="3200" b="1" dirty="0" err="1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POIiŚ</a:t>
            </a:r>
            <a:endParaRPr lang="pl-PL" sz="3200" b="1" dirty="0">
              <a:solidFill>
                <a:srgbClr val="FFFFFF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1344615" y="3007792"/>
            <a:ext cx="1958215" cy="1958340"/>
          </a:xfrm>
          <a:prstGeom prst="ellipse">
            <a:avLst/>
          </a:prstGeom>
          <a:noFill/>
          <a:ln w="76200">
            <a:solidFill>
              <a:schemeClr val="bg1">
                <a:alpha val="3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638929" y="3179249"/>
            <a:ext cx="4696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472C4"/>
                </a:solidFill>
              </a:rPr>
              <a:t>Zaległości </a:t>
            </a:r>
            <a:r>
              <a:rPr lang="pl-PL" sz="3200" dirty="0">
                <a:solidFill>
                  <a:srgbClr val="4472C4"/>
                </a:solidFill>
              </a:rPr>
              <a:t>i braki w sieci </a:t>
            </a:r>
            <a:r>
              <a:rPr lang="pl-PL" sz="3200" dirty="0" smtClean="0">
                <a:solidFill>
                  <a:srgbClr val="4472C4"/>
                </a:solidFill>
              </a:rPr>
              <a:t>transportowej – nadrabianie zaległości </a:t>
            </a:r>
            <a:r>
              <a:rPr lang="pl-PL" sz="3200" dirty="0">
                <a:solidFill>
                  <a:srgbClr val="4472C4"/>
                </a:solidFill>
              </a:rPr>
              <a:t>sieciowych jako kluczowy cel w latach 2007-2013 i 2014 - 2020</a:t>
            </a:r>
            <a:endParaRPr lang="pl-PL" sz="3200" dirty="0">
              <a:solidFill>
                <a:srgbClr val="4472C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5" y="2365005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8444178" y="3665139"/>
            <a:ext cx="455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4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środki </a:t>
            </a:r>
            <a:r>
              <a:rPr lang="pl-PL" sz="1400" b="1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UE przeznaczone na rozwój transportu kolejowego </a:t>
            </a:r>
            <a:br>
              <a:rPr lang="pl-PL" sz="1400" b="1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4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2014-2020</a:t>
            </a:r>
            <a:endParaRPr lang="pl-PL" sz="1400" b="1" dirty="0">
              <a:solidFill>
                <a:srgbClr val="FFFF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 rot="10800000">
            <a:off x="769818" y="530682"/>
            <a:ext cx="9256498" cy="14043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803310" y="682990"/>
            <a:ext cx="875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Innowacje transportowe – czego potrzeba?</a:t>
            </a:r>
            <a:endParaRPr lang="pl-PL" sz="3200" b="1" dirty="0">
              <a:solidFill>
                <a:srgbClr val="FFFFFF"/>
              </a:solidFill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1344615" y="3007792"/>
            <a:ext cx="1958215" cy="1958340"/>
          </a:xfrm>
          <a:prstGeom prst="ellipse">
            <a:avLst/>
          </a:prstGeom>
          <a:noFill/>
          <a:ln w="76200">
            <a:solidFill>
              <a:schemeClr val="bg1">
                <a:alpha val="3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96374" y="2047095"/>
            <a:ext cx="90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sz="1400" b="1" dirty="0">
                <a:solidFill>
                  <a:srgbClr val="FFFFFF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l-PL" sz="1400" b="1" dirty="0">
              <a:solidFill>
                <a:srgbClr val="FFFFF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0380152"/>
              </p:ext>
            </p:extLst>
          </p:nvPr>
        </p:nvGraphicFramePr>
        <p:xfrm>
          <a:off x="1898315" y="1479025"/>
          <a:ext cx="86253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7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</TotalTime>
  <Words>461</Words>
  <Application>Microsoft Office PowerPoint</Application>
  <PresentationFormat>Panoramiczny</PresentationFormat>
  <Paragraphs>44</Paragraphs>
  <Slides>10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Nunito Sans</vt:lpstr>
      <vt:lpstr>Segoe UI</vt:lpstr>
      <vt:lpstr>Times New Roman</vt:lpstr>
      <vt:lpstr>Motyw pakietu Office</vt:lpstr>
      <vt:lpstr>2_Motyw pakietu Office</vt:lpstr>
      <vt:lpstr>6_Motyw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Wasek</dc:creator>
  <cp:lastModifiedBy>Edyta Boratyńska-Karpiej</cp:lastModifiedBy>
  <cp:revision>401</cp:revision>
  <cp:lastPrinted>2020-02-18T10:55:42Z</cp:lastPrinted>
  <dcterms:created xsi:type="dcterms:W3CDTF">2016-12-22T09:07:14Z</dcterms:created>
  <dcterms:modified xsi:type="dcterms:W3CDTF">2021-05-06T15:27:41Z</dcterms:modified>
</cp:coreProperties>
</file>