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2"/>
  </p:notesMasterIdLst>
  <p:handoutMasterIdLst>
    <p:handoutMasterId r:id="rId23"/>
  </p:handoutMasterIdLst>
  <p:sldIdLst>
    <p:sldId id="262" r:id="rId2"/>
    <p:sldId id="330" r:id="rId3"/>
    <p:sldId id="334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11" r:id="rId12"/>
    <p:sldId id="342" r:id="rId13"/>
    <p:sldId id="292" r:id="rId14"/>
    <p:sldId id="301" r:id="rId15"/>
    <p:sldId id="302" r:id="rId16"/>
    <p:sldId id="343" r:id="rId17"/>
    <p:sldId id="344" r:id="rId18"/>
    <p:sldId id="345" r:id="rId19"/>
    <p:sldId id="325" r:id="rId20"/>
    <p:sldId id="274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67"/>
    <a:srgbClr val="C8CBCE"/>
    <a:srgbClr val="E31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0E0016-0E1E-4C0F-4468-74EE2F17DDC0}" v="141" dt="2021-04-18T19:18:12.478"/>
    <p1510:client id="{2F771FD1-18F0-D915-5A2D-B0F504686D02}" v="4" dt="2021-04-17T08:46:23.637"/>
    <p1510:client id="{3CDBECE1-6640-FB3B-B5F8-A834349B530C}" v="9" dt="2021-04-17T10:39:09.787"/>
    <p1510:client id="{3FC92E55-C3D0-18C1-C048-5D4A3DC2C77F}" v="82" dt="2021-04-30T14:51:36.765"/>
    <p1510:client id="{4009C39F-D069-C000-2EC8-C5387C058318}" v="7" dt="2021-04-29T16:13:11.419"/>
    <p1510:client id="{51C7967A-AE31-C3D9-20BA-99EA48E1D8CE}" v="580" dt="2021-04-17T10:16:19.849"/>
    <p1510:client id="{561D97B5-4467-504E-1FF2-F2F037D3F5E2}" v="150" dt="2021-04-19T19:24:38.592"/>
    <p1510:client id="{59C573D5-79D8-142E-684C-BB5000611C19}" v="11" dt="2021-05-04T16:01:14.594"/>
    <p1510:client id="{6416C39F-90AE-B000-F8BF-94854FA68019}" v="86" dt="2021-04-29T20:27:11.604"/>
    <p1510:client id="{90927766-B742-A6DD-3B1E-CCAF1A819684}" v="574" dt="2021-05-03T15:32:06.347"/>
    <p1510:client id="{90D7C49F-B0B0-C000-0071-638607DBB944}" v="4" dt="2021-05-05T06:53:01.983"/>
    <p1510:client id="{A4C5AC43-8B4B-D7EF-91DA-9132E34C5D0F}" v="981" dt="2021-04-19T18:10:16.607"/>
    <p1510:client id="{A58303BE-E04B-F724-5384-0F389FD9FD20}" v="25" dt="2021-05-05T07:00:32.242"/>
    <p1510:client id="{B1216EAD-2CF2-28E5-8CF6-B779A1887184}" v="418" dt="2021-05-04T18:45:24.981"/>
    <p1510:client id="{B490E658-DA8C-93FC-C034-23AD5A7FE238}" v="2291" dt="2021-05-03T18:40:49.829"/>
    <p1510:client id="{BA60977A-A354-102E-9142-360E929824A6}" v="55" dt="2021-05-03T13:53:32.761"/>
    <p1510:client id="{E34AC49F-50BF-C000-30DF-9CEF0AA47C73}" v="69" dt="2021-05-03T14:00:39.179"/>
    <p1510:client id="{E7649513-1C51-D244-68D2-7D7625CFC668}" v="230" dt="2021-05-04T19:02:58.892"/>
    <p1510:client id="{FC123D3D-9918-4459-B3F3-3C61CC9CA708}" v="1209" dt="2021-05-02T21:49:09.693"/>
    <p1510:client id="{FE415A1A-14EF-C12A-655B-F24643B18B29}" v="1471" dt="2021-05-04T13:36:44.4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H:\Box\Dropbox\DR\Artyku&#322;y\2020\TMiR\sredni%20maj%202017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4"/>
                <c:pt idx="0">
                  <c:v>Kategoria 1</c:v>
                </c:pt>
                <c:pt idx="1">
                  <c:v>Kategoria 2</c:v>
                </c:pt>
                <c:pt idx="2">
                  <c:v>Kategoria 3</c:v>
                </c:pt>
                <c:pt idx="3">
                  <c:v>Kategoria 4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15-4EE4-AC94-AA8F46C10B8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4"/>
                <c:pt idx="0">
                  <c:v>Kategoria 1</c:v>
                </c:pt>
                <c:pt idx="1">
                  <c:v>Kategoria 2</c:v>
                </c:pt>
                <c:pt idx="2">
                  <c:v>Kategoria 3</c:v>
                </c:pt>
                <c:pt idx="3">
                  <c:v>Kategoria 4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2.4</c:v>
                </c:pt>
                <c:pt idx="1">
                  <c:v>8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15-4EE4-AC94-AA8F46C10B8A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Seria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4"/>
                <c:pt idx="0">
                  <c:v>Kategoria 1</c:v>
                </c:pt>
                <c:pt idx="1">
                  <c:v>Kategoria 2</c:v>
                </c:pt>
                <c:pt idx="2">
                  <c:v>Kategoria 3</c:v>
                </c:pt>
                <c:pt idx="3">
                  <c:v>Kategoria 4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15-4EE4-AC94-AA8F46C10B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108713936"/>
        <c:axId val="-2108717744"/>
      </c:barChart>
      <c:catAx>
        <c:axId val="-2108713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l-PL" sz="900" b="0" i="0" u="none" strike="noStrike" kern="1200" baseline="0">
                <a:solidFill>
                  <a:srgbClr val="003767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108717744"/>
        <c:crosses val="autoZero"/>
        <c:auto val="1"/>
        <c:lblAlgn val="ctr"/>
        <c:lblOffset val="100"/>
        <c:noMultiLvlLbl val="0"/>
      </c:catAx>
      <c:valAx>
        <c:axId val="-2108717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l-PL" sz="900" b="0" i="0" u="none" strike="noStrike" kern="1200" baseline="0">
                <a:solidFill>
                  <a:srgbClr val="003767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108713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l-PL" sz="900" b="0" i="0" u="none" strike="noStrike" kern="1200" baseline="0">
              <a:solidFill>
                <a:srgbClr val="003767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pl-PL" sz="900" baseline="0">
          <a:solidFill>
            <a:srgbClr val="003767"/>
          </a:solidFill>
        </a:defRPr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17-4B84-9D2B-F32BC5035D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17-4B84-9D2B-F32BC5035D1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717-4B84-9D2B-F32BC5035D10}"/>
              </c:ext>
            </c:extLst>
          </c:dPt>
          <c:dPt>
            <c:idx val="3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717-4B84-9D2B-F32BC5035D10}"/>
              </c:ext>
            </c:extLst>
          </c:dPt>
          <c:cat>
            <c:strRef>
              <c:f>Arkusz1!$A$2:$A$5</c:f>
              <c:strCache>
                <c:ptCount val="4"/>
                <c:pt idx="0">
                  <c:v>1. kwartał</c:v>
                </c:pt>
                <c:pt idx="1">
                  <c:v>2. kwartał</c:v>
                </c:pt>
                <c:pt idx="2">
                  <c:v>3. kwartał</c:v>
                </c:pt>
                <c:pt idx="3">
                  <c:v>4. kwartał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17-4B84-9D2B-F32BC5035D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3767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[sredni maj 2017.xlsx]Arkusz1!Tabela przestawna1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600" b="1">
                <a:solidFill>
                  <a:sysClr val="windowText" lastClr="000000"/>
                </a:solidFill>
              </a:rPr>
              <a:t>Średni czas przejazdu ul. Chwarznieńską</a:t>
            </a:r>
            <a:r>
              <a:rPr lang="pl-PL" sz="1600" b="1" baseline="0">
                <a:solidFill>
                  <a:sysClr val="windowText" lastClr="000000"/>
                </a:solidFill>
              </a:rPr>
              <a:t> </a:t>
            </a:r>
            <a:endParaRPr lang="pl-PL" sz="16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Arkusz1!$B$3</c:f>
              <c:strCache>
                <c:ptCount val="1"/>
                <c:pt idx="0">
                  <c:v>Chwarzno Apollina - Witomino Centrum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cat>
            <c:strRef>
              <c:f>Arkusz1!$A$4:$A$27</c:f>
              <c:strCache>
                <c:ptCount val="23"/>
                <c:pt idx="0">
                  <c:v>00:00</c:v>
                </c:pt>
                <c:pt idx="1">
                  <c:v>01:00</c:v>
                </c:pt>
                <c:pt idx="2">
                  <c:v>02:00</c:v>
                </c:pt>
                <c:pt idx="3">
                  <c:v>03:00</c:v>
                </c:pt>
                <c:pt idx="4">
                  <c:v>04:00</c:v>
                </c:pt>
                <c:pt idx="5">
                  <c:v>05:00</c:v>
                </c:pt>
                <c:pt idx="6">
                  <c:v>06:00</c:v>
                </c:pt>
                <c:pt idx="7">
                  <c:v>07:00</c:v>
                </c:pt>
                <c:pt idx="8">
                  <c:v>08:00</c:v>
                </c:pt>
                <c:pt idx="9">
                  <c:v>09:00</c:v>
                </c:pt>
                <c:pt idx="10">
                  <c:v>10:00</c:v>
                </c:pt>
                <c:pt idx="11">
                  <c:v>11:00</c:v>
                </c:pt>
                <c:pt idx="12">
                  <c:v>12:00</c:v>
                </c:pt>
                <c:pt idx="13">
                  <c:v>13:00</c:v>
                </c:pt>
                <c:pt idx="14">
                  <c:v>14:00</c:v>
                </c:pt>
                <c:pt idx="15">
                  <c:v>15:00</c:v>
                </c:pt>
                <c:pt idx="16">
                  <c:v>16:00</c:v>
                </c:pt>
                <c:pt idx="17">
                  <c:v>17:00</c:v>
                </c:pt>
                <c:pt idx="18">
                  <c:v>18:00</c:v>
                </c:pt>
                <c:pt idx="19">
                  <c:v>19:00</c:v>
                </c:pt>
                <c:pt idx="20">
                  <c:v>20:00</c:v>
                </c:pt>
                <c:pt idx="21">
                  <c:v>21:00</c:v>
                </c:pt>
                <c:pt idx="22">
                  <c:v>22:00</c:v>
                </c:pt>
              </c:strCache>
            </c:strRef>
          </c:cat>
          <c:val>
            <c:numRef>
              <c:f>Arkusz1!$B$4:$B$27</c:f>
              <c:numCache>
                <c:formatCode>General</c:formatCode>
                <c:ptCount val="23"/>
                <c:pt idx="0">
                  <c:v>298.8</c:v>
                </c:pt>
                <c:pt idx="1">
                  <c:v>307.5</c:v>
                </c:pt>
                <c:pt idx="2">
                  <c:v>303.2</c:v>
                </c:pt>
                <c:pt idx="3">
                  <c:v>280</c:v>
                </c:pt>
                <c:pt idx="4">
                  <c:v>349.25</c:v>
                </c:pt>
                <c:pt idx="5">
                  <c:v>331.75</c:v>
                </c:pt>
                <c:pt idx="6">
                  <c:v>361.125</c:v>
                </c:pt>
                <c:pt idx="7">
                  <c:v>723.7</c:v>
                </c:pt>
                <c:pt idx="8">
                  <c:v>747.9</c:v>
                </c:pt>
                <c:pt idx="9">
                  <c:v>566.20000000000005</c:v>
                </c:pt>
                <c:pt idx="10">
                  <c:v>375.2</c:v>
                </c:pt>
                <c:pt idx="11">
                  <c:v>359</c:v>
                </c:pt>
                <c:pt idx="12">
                  <c:v>366.2</c:v>
                </c:pt>
                <c:pt idx="13">
                  <c:v>352.2</c:v>
                </c:pt>
                <c:pt idx="14">
                  <c:v>365.6</c:v>
                </c:pt>
                <c:pt idx="15">
                  <c:v>405.2</c:v>
                </c:pt>
                <c:pt idx="16">
                  <c:v>583.6</c:v>
                </c:pt>
                <c:pt idx="17">
                  <c:v>646</c:v>
                </c:pt>
                <c:pt idx="18">
                  <c:v>391.4</c:v>
                </c:pt>
                <c:pt idx="19">
                  <c:v>338.6</c:v>
                </c:pt>
                <c:pt idx="20">
                  <c:v>321</c:v>
                </c:pt>
                <c:pt idx="21">
                  <c:v>327.2</c:v>
                </c:pt>
                <c:pt idx="22">
                  <c:v>337.6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F2-4908-B553-A9FB1E3AD12D}"/>
            </c:ext>
          </c:extLst>
        </c:ser>
        <c:ser>
          <c:idx val="1"/>
          <c:order val="1"/>
          <c:tx>
            <c:strRef>
              <c:f>Arkusz1!$C$3</c:f>
              <c:strCache>
                <c:ptCount val="1"/>
                <c:pt idx="0">
                  <c:v>odc. leśny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strRef>
              <c:f>Arkusz1!$A$4:$A$27</c:f>
              <c:strCache>
                <c:ptCount val="23"/>
                <c:pt idx="0">
                  <c:v>00:00</c:v>
                </c:pt>
                <c:pt idx="1">
                  <c:v>01:00</c:v>
                </c:pt>
                <c:pt idx="2">
                  <c:v>02:00</c:v>
                </c:pt>
                <c:pt idx="3">
                  <c:v>03:00</c:v>
                </c:pt>
                <c:pt idx="4">
                  <c:v>04:00</c:v>
                </c:pt>
                <c:pt idx="5">
                  <c:v>05:00</c:v>
                </c:pt>
                <c:pt idx="6">
                  <c:v>06:00</c:v>
                </c:pt>
                <c:pt idx="7">
                  <c:v>07:00</c:v>
                </c:pt>
                <c:pt idx="8">
                  <c:v>08:00</c:v>
                </c:pt>
                <c:pt idx="9">
                  <c:v>09:00</c:v>
                </c:pt>
                <c:pt idx="10">
                  <c:v>10:00</c:v>
                </c:pt>
                <c:pt idx="11">
                  <c:v>11:00</c:v>
                </c:pt>
                <c:pt idx="12">
                  <c:v>12:00</c:v>
                </c:pt>
                <c:pt idx="13">
                  <c:v>13:00</c:v>
                </c:pt>
                <c:pt idx="14">
                  <c:v>14:00</c:v>
                </c:pt>
                <c:pt idx="15">
                  <c:v>15:00</c:v>
                </c:pt>
                <c:pt idx="16">
                  <c:v>16:00</c:v>
                </c:pt>
                <c:pt idx="17">
                  <c:v>17:00</c:v>
                </c:pt>
                <c:pt idx="18">
                  <c:v>18:00</c:v>
                </c:pt>
                <c:pt idx="19">
                  <c:v>19:00</c:v>
                </c:pt>
                <c:pt idx="20">
                  <c:v>20:00</c:v>
                </c:pt>
                <c:pt idx="21">
                  <c:v>21:00</c:v>
                </c:pt>
                <c:pt idx="22">
                  <c:v>22:00</c:v>
                </c:pt>
              </c:strCache>
            </c:strRef>
          </c:cat>
          <c:val>
            <c:numRef>
              <c:f>Arkusz1!$C$4:$C$27</c:f>
              <c:numCache>
                <c:formatCode>General</c:formatCode>
                <c:ptCount val="23"/>
                <c:pt idx="0">
                  <c:v>193.2</c:v>
                </c:pt>
                <c:pt idx="1">
                  <c:v>205.5</c:v>
                </c:pt>
                <c:pt idx="2">
                  <c:v>190.6</c:v>
                </c:pt>
                <c:pt idx="3">
                  <c:v>190.4</c:v>
                </c:pt>
                <c:pt idx="4">
                  <c:v>208.25</c:v>
                </c:pt>
                <c:pt idx="5">
                  <c:v>203.75</c:v>
                </c:pt>
                <c:pt idx="6">
                  <c:v>230</c:v>
                </c:pt>
                <c:pt idx="7">
                  <c:v>529.4</c:v>
                </c:pt>
                <c:pt idx="8">
                  <c:v>540.79999999999995</c:v>
                </c:pt>
                <c:pt idx="9">
                  <c:v>384.2</c:v>
                </c:pt>
                <c:pt idx="10">
                  <c:v>220.4</c:v>
                </c:pt>
                <c:pt idx="11">
                  <c:v>214.6</c:v>
                </c:pt>
                <c:pt idx="12">
                  <c:v>217</c:v>
                </c:pt>
                <c:pt idx="13">
                  <c:v>208.6</c:v>
                </c:pt>
                <c:pt idx="14">
                  <c:v>219</c:v>
                </c:pt>
                <c:pt idx="15">
                  <c:v>244.2</c:v>
                </c:pt>
                <c:pt idx="16">
                  <c:v>415</c:v>
                </c:pt>
                <c:pt idx="17">
                  <c:v>463.4</c:v>
                </c:pt>
                <c:pt idx="18">
                  <c:v>239.8</c:v>
                </c:pt>
                <c:pt idx="19">
                  <c:v>207</c:v>
                </c:pt>
                <c:pt idx="20">
                  <c:v>191</c:v>
                </c:pt>
                <c:pt idx="21">
                  <c:v>184.6</c:v>
                </c:pt>
                <c:pt idx="22">
                  <c:v>210.6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F2-4908-B553-A9FB1E3AD12D}"/>
            </c:ext>
          </c:extLst>
        </c:ser>
        <c:ser>
          <c:idx val="2"/>
          <c:order val="2"/>
          <c:tx>
            <c:strRef>
              <c:f>Arkusz1!$D$3</c:f>
              <c:strCache>
                <c:ptCount val="1"/>
                <c:pt idx="0">
                  <c:v>odc. witomiński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3"/>
              </a:solidFill>
              <a:ln w="38100">
                <a:solidFill>
                  <a:schemeClr val="accent6"/>
                </a:solidFill>
              </a:ln>
              <a:effectLst/>
            </c:spPr>
          </c:marker>
          <c:cat>
            <c:strRef>
              <c:f>Arkusz1!$A$4:$A$27</c:f>
              <c:strCache>
                <c:ptCount val="23"/>
                <c:pt idx="0">
                  <c:v>00:00</c:v>
                </c:pt>
                <c:pt idx="1">
                  <c:v>01:00</c:v>
                </c:pt>
                <c:pt idx="2">
                  <c:v>02:00</c:v>
                </c:pt>
                <c:pt idx="3">
                  <c:v>03:00</c:v>
                </c:pt>
                <c:pt idx="4">
                  <c:v>04:00</c:v>
                </c:pt>
                <c:pt idx="5">
                  <c:v>05:00</c:v>
                </c:pt>
                <c:pt idx="6">
                  <c:v>06:00</c:v>
                </c:pt>
                <c:pt idx="7">
                  <c:v>07:00</c:v>
                </c:pt>
                <c:pt idx="8">
                  <c:v>08:00</c:v>
                </c:pt>
                <c:pt idx="9">
                  <c:v>09:00</c:v>
                </c:pt>
                <c:pt idx="10">
                  <c:v>10:00</c:v>
                </c:pt>
                <c:pt idx="11">
                  <c:v>11:00</c:v>
                </c:pt>
                <c:pt idx="12">
                  <c:v>12:00</c:v>
                </c:pt>
                <c:pt idx="13">
                  <c:v>13:00</c:v>
                </c:pt>
                <c:pt idx="14">
                  <c:v>14:00</c:v>
                </c:pt>
                <c:pt idx="15">
                  <c:v>15:00</c:v>
                </c:pt>
                <c:pt idx="16">
                  <c:v>16:00</c:v>
                </c:pt>
                <c:pt idx="17">
                  <c:v>17:00</c:v>
                </c:pt>
                <c:pt idx="18">
                  <c:v>18:00</c:v>
                </c:pt>
                <c:pt idx="19">
                  <c:v>19:00</c:v>
                </c:pt>
                <c:pt idx="20">
                  <c:v>20:00</c:v>
                </c:pt>
                <c:pt idx="21">
                  <c:v>21:00</c:v>
                </c:pt>
                <c:pt idx="22">
                  <c:v>22:00</c:v>
                </c:pt>
              </c:strCache>
            </c:strRef>
          </c:cat>
          <c:val>
            <c:numRef>
              <c:f>Arkusz1!$D$4:$D$27</c:f>
              <c:numCache>
                <c:formatCode>General</c:formatCode>
                <c:ptCount val="23"/>
                <c:pt idx="0">
                  <c:v>105.6</c:v>
                </c:pt>
                <c:pt idx="1">
                  <c:v>102</c:v>
                </c:pt>
                <c:pt idx="2">
                  <c:v>112.6</c:v>
                </c:pt>
                <c:pt idx="3">
                  <c:v>89.6</c:v>
                </c:pt>
                <c:pt idx="4">
                  <c:v>141</c:v>
                </c:pt>
                <c:pt idx="5">
                  <c:v>128</c:v>
                </c:pt>
                <c:pt idx="6">
                  <c:v>131.125</c:v>
                </c:pt>
                <c:pt idx="7">
                  <c:v>194.3</c:v>
                </c:pt>
                <c:pt idx="8">
                  <c:v>207.1</c:v>
                </c:pt>
                <c:pt idx="9">
                  <c:v>182</c:v>
                </c:pt>
                <c:pt idx="10">
                  <c:v>154.80000000000001</c:v>
                </c:pt>
                <c:pt idx="11">
                  <c:v>144.4</c:v>
                </c:pt>
                <c:pt idx="12">
                  <c:v>149.19999999999999</c:v>
                </c:pt>
                <c:pt idx="13">
                  <c:v>143.6</c:v>
                </c:pt>
                <c:pt idx="14">
                  <c:v>146.6</c:v>
                </c:pt>
                <c:pt idx="15">
                  <c:v>161</c:v>
                </c:pt>
                <c:pt idx="16">
                  <c:v>168.6</c:v>
                </c:pt>
                <c:pt idx="17">
                  <c:v>182.6</c:v>
                </c:pt>
                <c:pt idx="18">
                  <c:v>151.6</c:v>
                </c:pt>
                <c:pt idx="19">
                  <c:v>131.6</c:v>
                </c:pt>
                <c:pt idx="20">
                  <c:v>130</c:v>
                </c:pt>
                <c:pt idx="21">
                  <c:v>142.6</c:v>
                </c:pt>
                <c:pt idx="22">
                  <c:v>127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2F2-4908-B553-A9FB1E3AD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8714480"/>
        <c:axId val="-2108709584"/>
      </c:lineChart>
      <c:catAx>
        <c:axId val="-210871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108709584"/>
        <c:crosses val="autoZero"/>
        <c:auto val="1"/>
        <c:lblAlgn val="ctr"/>
        <c:lblOffset val="100"/>
        <c:noMultiLvlLbl val="0"/>
      </c:catAx>
      <c:valAx>
        <c:axId val="-2108709584"/>
        <c:scaling>
          <c:orientation val="minMax"/>
          <c:max val="7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108714480"/>
        <c:crosses val="autoZero"/>
        <c:crossBetween val="between"/>
        <c:majorUnit val="6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9209-3986-4F4F-9798-10F567A8CCA9}" type="datetimeFigureOut">
              <a:rPr lang="pl-PL" smtClean="0"/>
              <a:t>05.05.2021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9ED95-A86B-4031-854D-4CD9141382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2402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77C91-10B1-43B2-BE9C-19E168F96446}" type="datetimeFigureOut">
              <a:rPr lang="pl-PL" smtClean="0"/>
              <a:t>05.05.2021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FD56A-32A1-4D9A-BC80-736493FF95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8681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55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A788DD-9D20-44A4-A5E9-4DC1D7D67EF8}" type="slidenum">
              <a:rPr lang="pl-PL" altLang="pl-PL" smtClean="0">
                <a:solidFill>
                  <a:srgbClr val="000000"/>
                </a:solidFill>
              </a:rPr>
              <a:pPr/>
              <a:t>3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25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55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A788DD-9D20-44A4-A5E9-4DC1D7D67EF8}" type="slidenum">
              <a:rPr lang="pl-PL" altLang="pl-PL" smtClean="0">
                <a:solidFill>
                  <a:srgbClr val="000000"/>
                </a:solidFill>
              </a:rPr>
              <a:pPr/>
              <a:t>12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10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55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A788DD-9D20-44A4-A5E9-4DC1D7D67EF8}" type="slidenum">
              <a:rPr lang="pl-PL" altLang="pl-PL" smtClean="0">
                <a:solidFill>
                  <a:srgbClr val="000000"/>
                </a:solidFill>
              </a:rPr>
              <a:pPr/>
              <a:t>16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53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55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A788DD-9D20-44A4-A5E9-4DC1D7D67EF8}" type="slidenum">
              <a:rPr lang="pl-PL" altLang="pl-PL" smtClean="0">
                <a:solidFill>
                  <a:srgbClr val="000000"/>
                </a:solidFill>
              </a:rPr>
              <a:pPr/>
              <a:t>17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41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55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A788DD-9D20-44A4-A5E9-4DC1D7D67EF8}" type="slidenum">
              <a:rPr lang="pl-PL" altLang="pl-PL" smtClean="0">
                <a:solidFill>
                  <a:srgbClr val="000000"/>
                </a:solidFill>
              </a:rPr>
              <a:pPr/>
              <a:t>18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96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55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A788DD-9D20-44A4-A5E9-4DC1D7D67EF8}" type="slidenum">
              <a:rPr lang="pl-PL" altLang="pl-PL" smtClean="0">
                <a:solidFill>
                  <a:srgbClr val="000000"/>
                </a:solidFill>
              </a:rPr>
              <a:pPr/>
              <a:t>4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92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55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A788DD-9D20-44A4-A5E9-4DC1D7D67EF8}" type="slidenum">
              <a:rPr lang="pl-PL" altLang="pl-PL" smtClean="0">
                <a:solidFill>
                  <a:srgbClr val="000000"/>
                </a:solidFill>
              </a:rPr>
              <a:pPr/>
              <a:t>5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26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55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A788DD-9D20-44A4-A5E9-4DC1D7D67EF8}" type="slidenum">
              <a:rPr lang="pl-PL" altLang="pl-PL" smtClean="0">
                <a:solidFill>
                  <a:srgbClr val="000000"/>
                </a:solidFill>
              </a:rPr>
              <a:pPr/>
              <a:t>6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623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55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A788DD-9D20-44A4-A5E9-4DC1D7D67EF8}" type="slidenum">
              <a:rPr lang="pl-PL" altLang="pl-PL" smtClean="0">
                <a:solidFill>
                  <a:srgbClr val="000000"/>
                </a:solidFill>
              </a:rPr>
              <a:pPr/>
              <a:t>7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83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55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A788DD-9D20-44A4-A5E9-4DC1D7D67EF8}" type="slidenum">
              <a:rPr lang="pl-PL" altLang="pl-PL" smtClean="0">
                <a:solidFill>
                  <a:srgbClr val="000000"/>
                </a:solidFill>
              </a:rPr>
              <a:pPr/>
              <a:t>8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53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55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A788DD-9D20-44A4-A5E9-4DC1D7D67EF8}" type="slidenum">
              <a:rPr lang="pl-PL" altLang="pl-PL" smtClean="0">
                <a:solidFill>
                  <a:srgbClr val="000000"/>
                </a:solidFill>
              </a:rPr>
              <a:pPr/>
              <a:t>9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0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655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A788DD-9D20-44A4-A5E9-4DC1D7D67EF8}" type="slidenum">
              <a:rPr lang="pl-PL" altLang="pl-PL" smtClean="0">
                <a:solidFill>
                  <a:srgbClr val="000000"/>
                </a:solidFill>
              </a:rPr>
              <a:pPr/>
              <a:t>10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1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CE18A-9CB7-45CA-B65A-5B8D4866A06D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692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solidFill>
          <a:srgbClr val="0037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pg_logo_bialy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925" y="1595000"/>
            <a:ext cx="2247641" cy="1625600"/>
          </a:xfrm>
          <a:prstGeom prst="rect">
            <a:avLst/>
          </a:prstGeom>
        </p:spPr>
      </p:pic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1432800" y="4406900"/>
            <a:ext cx="6242400" cy="1362075"/>
          </a:xfrm>
        </p:spPr>
        <p:txBody>
          <a:bodyPr anchor="t">
            <a:normAutofit/>
          </a:bodyPr>
          <a:lstStyle>
            <a:lvl1pPr algn="ctr">
              <a:defRPr sz="2600" b="0" cap="none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10"/>
          </p:nvPr>
        </p:nvSpPr>
        <p:spPr>
          <a:xfrm>
            <a:off x="1432801" y="5615473"/>
            <a:ext cx="6242400" cy="35547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217226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pic>
        <p:nvPicPr>
          <p:cNvPr id="8" name="Obraz 2" descr="Bez nazwy-10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747486" y="2618438"/>
            <a:ext cx="4486914" cy="1655762"/>
          </a:xfrm>
        </p:spPr>
        <p:txBody>
          <a:bodyPr>
            <a:normAutofit/>
          </a:bodyPr>
          <a:lstStyle>
            <a:lvl1pPr marL="285750" indent="-285750" algn="l">
              <a:buClr>
                <a:srgbClr val="E31B23"/>
              </a:buClr>
              <a:buFont typeface="Wingdings" panose="05000000000000000000" pitchFamily="2" charset="2"/>
              <a:buChar char="§"/>
              <a:defRPr sz="1600"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tekstu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5457370" y="1490510"/>
            <a:ext cx="3686629" cy="26350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 userDrawn="1"/>
        </p:nvSpPr>
        <p:spPr>
          <a:xfrm>
            <a:off x="5457370" y="4125600"/>
            <a:ext cx="3676620" cy="273587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ytuł 1"/>
          <p:cNvSpPr txBox="1">
            <a:spLocks/>
          </p:cNvSpPr>
          <p:nvPr userDrawn="1"/>
        </p:nvSpPr>
        <p:spPr>
          <a:xfrm>
            <a:off x="6682696" y="2578682"/>
            <a:ext cx="1235975" cy="281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200">
                <a:latin typeface="+mn-lt"/>
              </a:rPr>
              <a:t>foto</a:t>
            </a:r>
          </a:p>
        </p:txBody>
      </p:sp>
      <p:sp>
        <p:nvSpPr>
          <p:cNvPr id="17" name="Tytuł 1"/>
          <p:cNvSpPr txBox="1">
            <a:spLocks/>
          </p:cNvSpPr>
          <p:nvPr userDrawn="1"/>
        </p:nvSpPr>
        <p:spPr>
          <a:xfrm>
            <a:off x="6677692" y="5337141"/>
            <a:ext cx="1235975" cy="281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200">
                <a:latin typeface="+mn-lt"/>
              </a:rPr>
              <a:t>foto</a:t>
            </a:r>
          </a:p>
        </p:txBody>
      </p:sp>
      <p:sp>
        <p:nvSpPr>
          <p:cNvPr id="21" name="Tytuł 1"/>
          <p:cNvSpPr txBox="1">
            <a:spLocks/>
          </p:cNvSpPr>
          <p:nvPr userDrawn="1"/>
        </p:nvSpPr>
        <p:spPr>
          <a:xfrm>
            <a:off x="0" y="1490510"/>
            <a:ext cx="5457369" cy="457107"/>
          </a:xfrm>
          <a:prstGeom prst="rect">
            <a:avLst/>
          </a:prstGeom>
          <a:solidFill>
            <a:srgbClr val="E31B23"/>
          </a:solidFill>
        </p:spPr>
        <p:txBody>
          <a:bodyPr vert="horz" lIns="828000" tIns="10800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>
                <a:solidFill>
                  <a:schemeClr val="bg1"/>
                </a:solidFill>
              </a:rPr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35773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pic>
        <p:nvPicPr>
          <p:cNvPr id="8" name="Obraz 2" descr="Bez nazwy-10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747486" y="2618438"/>
            <a:ext cx="4486914" cy="1655762"/>
          </a:xfrm>
        </p:spPr>
        <p:txBody>
          <a:bodyPr>
            <a:normAutofit/>
          </a:bodyPr>
          <a:lstStyle>
            <a:lvl1pPr marL="285750" indent="-285750" algn="l">
              <a:buClr>
                <a:srgbClr val="E31B23"/>
              </a:buClr>
              <a:buFont typeface="Wingdings" panose="05000000000000000000" pitchFamily="2" charset="2"/>
              <a:buChar char="§"/>
              <a:defRPr sz="1600"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tekstu</a:t>
            </a:r>
          </a:p>
        </p:txBody>
      </p:sp>
      <p:sp>
        <p:nvSpPr>
          <p:cNvPr id="17" name="Tytuł 1"/>
          <p:cNvSpPr txBox="1">
            <a:spLocks/>
          </p:cNvSpPr>
          <p:nvPr userDrawn="1"/>
        </p:nvSpPr>
        <p:spPr>
          <a:xfrm>
            <a:off x="6677692" y="5337141"/>
            <a:ext cx="1235975" cy="281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200">
                <a:latin typeface="+mn-lt"/>
              </a:rPr>
              <a:t>foto</a:t>
            </a:r>
          </a:p>
        </p:txBody>
      </p:sp>
      <p:sp>
        <p:nvSpPr>
          <p:cNvPr id="10" name="Tytuł 1"/>
          <p:cNvSpPr txBox="1">
            <a:spLocks/>
          </p:cNvSpPr>
          <p:nvPr userDrawn="1"/>
        </p:nvSpPr>
        <p:spPr>
          <a:xfrm>
            <a:off x="0" y="1439141"/>
            <a:ext cx="5290457" cy="457107"/>
          </a:xfrm>
          <a:prstGeom prst="rect">
            <a:avLst/>
          </a:prstGeom>
          <a:solidFill>
            <a:srgbClr val="E31B23"/>
          </a:solidFill>
        </p:spPr>
        <p:txBody>
          <a:bodyPr vert="horz" lIns="828000" tIns="10800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1800">
              <a:solidFill>
                <a:schemeClr val="bg1"/>
              </a:solidFill>
            </a:endParaRPr>
          </a:p>
        </p:txBody>
      </p:sp>
      <p:sp>
        <p:nvSpPr>
          <p:cNvPr id="11" name="Symbol zastępczy tekstu 5"/>
          <p:cNvSpPr>
            <a:spLocks noGrp="1"/>
          </p:cNvSpPr>
          <p:nvPr>
            <p:ph type="body" sz="quarter" idx="11"/>
          </p:nvPr>
        </p:nvSpPr>
        <p:spPr>
          <a:xfrm>
            <a:off x="523021" y="1476742"/>
            <a:ext cx="4189412" cy="406715"/>
          </a:xfrm>
        </p:spPr>
        <p:txBody>
          <a:bodyPr>
            <a:normAutofit/>
          </a:bodyPr>
          <a:lstStyle>
            <a:lvl1pPr marL="0" indent="0">
              <a:buNone/>
              <a:defRPr lang="pl-PL" sz="18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  <p:sp>
        <p:nvSpPr>
          <p:cNvPr id="4" name="Symbol zastępczy obrazu online 3"/>
          <p:cNvSpPr>
            <a:spLocks noGrp="1"/>
          </p:cNvSpPr>
          <p:nvPr>
            <p:ph type="clipArt" sz="quarter" idx="12"/>
          </p:nvPr>
        </p:nvSpPr>
        <p:spPr>
          <a:xfrm>
            <a:off x="5427256" y="1439863"/>
            <a:ext cx="3716743" cy="2616200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obrazu online 3"/>
          <p:cNvSpPr>
            <a:spLocks noGrp="1"/>
          </p:cNvSpPr>
          <p:nvPr>
            <p:ph type="clipArt" sz="quarter" idx="13"/>
          </p:nvPr>
        </p:nvSpPr>
        <p:spPr>
          <a:xfrm>
            <a:off x="5412703" y="4134338"/>
            <a:ext cx="3716743" cy="2712365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3900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ctrTitle" hasCustomPrompt="1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/>
            </a:lvl1pPr>
          </a:lstStyle>
          <a:p>
            <a:r>
              <a:rPr lang="pl-PL"/>
              <a:t>Podsumowanie</a:t>
            </a:r>
          </a:p>
        </p:txBody>
      </p:sp>
      <p:pic>
        <p:nvPicPr>
          <p:cNvPr id="8" name="Obraz 2" descr="Bez nazwy-10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aokrąglony prostokąt 12"/>
          <p:cNvSpPr/>
          <p:nvPr/>
        </p:nvSpPr>
        <p:spPr>
          <a:xfrm>
            <a:off x="1553262" y="4163012"/>
            <a:ext cx="6214358" cy="974838"/>
          </a:xfrm>
          <a:prstGeom prst="round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Zaokrąglony prostokąt 15"/>
          <p:cNvSpPr/>
          <p:nvPr/>
        </p:nvSpPr>
        <p:spPr>
          <a:xfrm>
            <a:off x="1542952" y="2281288"/>
            <a:ext cx="6214358" cy="861477"/>
          </a:xfrm>
          <a:prstGeom prst="round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Zaokrąglony prostokąt 18"/>
          <p:cNvSpPr/>
          <p:nvPr/>
        </p:nvSpPr>
        <p:spPr>
          <a:xfrm>
            <a:off x="1548472" y="3239588"/>
            <a:ext cx="6214358" cy="814387"/>
          </a:xfrm>
          <a:prstGeom prst="round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Zaokrąglony prostokąt 21"/>
          <p:cNvSpPr/>
          <p:nvPr/>
        </p:nvSpPr>
        <p:spPr>
          <a:xfrm>
            <a:off x="1542952" y="1301624"/>
            <a:ext cx="6214358" cy="875428"/>
          </a:xfrm>
          <a:prstGeom prst="round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Zaokrąglony prostokąt 24"/>
          <p:cNvSpPr/>
          <p:nvPr userDrawn="1"/>
        </p:nvSpPr>
        <p:spPr>
          <a:xfrm>
            <a:off x="1540562" y="5250193"/>
            <a:ext cx="6214358" cy="875428"/>
          </a:xfrm>
          <a:prstGeom prst="round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836126" y="1579564"/>
            <a:ext cx="4916488" cy="4619625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/>
              <a:t>Kliknij, aby edytować style wzorca tekstu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/>
              <a:t>Kliknij, aby edytować style wzorca tekstu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/>
              <a:t>Kliknij, aby edytować style wzorca tekstu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21877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az 27" descr="dewiza kolor oś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810" y="2311400"/>
            <a:ext cx="2170405" cy="25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36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817298"/>
            <a:ext cx="6858000" cy="1655762"/>
          </a:xfrm>
        </p:spPr>
        <p:txBody>
          <a:bodyPr>
            <a:normAutofit/>
          </a:bodyPr>
          <a:lstStyle>
            <a:lvl1pPr marL="285750" indent="-285750" algn="l">
              <a:buClr>
                <a:srgbClr val="E31B23"/>
              </a:buClr>
              <a:buFont typeface="Wingdings" panose="05000000000000000000" pitchFamily="2" charset="2"/>
              <a:buChar char="§"/>
              <a:defRPr sz="1600" baseline="0"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tekstu</a:t>
            </a:r>
          </a:p>
        </p:txBody>
      </p:sp>
      <p:pic>
        <p:nvPicPr>
          <p:cNvPr id="8" name="Obraz 2" descr="Bez nazwy-10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/>
          <p:cNvSpPr txBox="1">
            <a:spLocks/>
          </p:cNvSpPr>
          <p:nvPr userDrawn="1"/>
        </p:nvSpPr>
        <p:spPr>
          <a:xfrm>
            <a:off x="0" y="1431395"/>
            <a:ext cx="9144000" cy="794956"/>
          </a:xfrm>
          <a:prstGeom prst="rect">
            <a:avLst/>
          </a:prstGeom>
          <a:solidFill>
            <a:srgbClr val="E31B23"/>
          </a:solidFill>
        </p:spPr>
        <p:txBody>
          <a:bodyPr vert="horz" lIns="828000" tIns="25200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1800">
              <a:solidFill>
                <a:schemeClr val="bg1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0"/>
          </p:nvPr>
        </p:nvSpPr>
        <p:spPr>
          <a:xfrm>
            <a:off x="523021" y="1687760"/>
            <a:ext cx="4189412" cy="406715"/>
          </a:xfrm>
        </p:spPr>
        <p:txBody>
          <a:bodyPr>
            <a:normAutofit/>
          </a:bodyPr>
          <a:lstStyle>
            <a:lvl1pPr marL="0" indent="0">
              <a:buNone/>
              <a:defRPr lang="pl-PL" sz="18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</p:spTree>
    <p:extLst>
      <p:ext uri="{BB962C8B-B14F-4D97-AF65-F5344CB8AC3E}">
        <p14:creationId xmlns:p14="http://schemas.microsoft.com/office/powerpoint/2010/main" val="388372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pic>
        <p:nvPicPr>
          <p:cNvPr id="12" name="Obraz 2" descr="Bez nazwy-10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Wykres 27"/>
          <p:cNvGraphicFramePr/>
          <p:nvPr userDrawn="1">
            <p:extLst>
              <p:ext uri="{D42A27DB-BD31-4B8C-83A1-F6EECF244321}">
                <p14:modId xmlns:p14="http://schemas.microsoft.com/office/powerpoint/2010/main" val="2989630858"/>
              </p:ext>
            </p:extLst>
          </p:nvPr>
        </p:nvGraphicFramePr>
        <p:xfrm>
          <a:off x="772824" y="2534934"/>
          <a:ext cx="7674489" cy="3473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ytuł 1"/>
          <p:cNvSpPr txBox="1">
            <a:spLocks/>
          </p:cNvSpPr>
          <p:nvPr userDrawn="1"/>
        </p:nvSpPr>
        <p:spPr>
          <a:xfrm>
            <a:off x="0" y="1439141"/>
            <a:ext cx="5290457" cy="457107"/>
          </a:xfrm>
          <a:prstGeom prst="rect">
            <a:avLst/>
          </a:prstGeom>
          <a:solidFill>
            <a:srgbClr val="E31B23"/>
          </a:solidFill>
        </p:spPr>
        <p:txBody>
          <a:bodyPr vert="horz" lIns="828000" tIns="10800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>
                <a:solidFill>
                  <a:schemeClr val="bg1"/>
                </a:solidFill>
              </a:rPr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879055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pic>
        <p:nvPicPr>
          <p:cNvPr id="12" name="Obraz 2" descr="Bez nazwy-10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/>
          <p:cNvSpPr txBox="1">
            <a:spLocks/>
          </p:cNvSpPr>
          <p:nvPr userDrawn="1"/>
        </p:nvSpPr>
        <p:spPr>
          <a:xfrm>
            <a:off x="0" y="1439141"/>
            <a:ext cx="5290457" cy="457107"/>
          </a:xfrm>
          <a:prstGeom prst="rect">
            <a:avLst/>
          </a:prstGeom>
          <a:solidFill>
            <a:srgbClr val="E31B23"/>
          </a:solidFill>
        </p:spPr>
        <p:txBody>
          <a:bodyPr vert="horz" lIns="828000" tIns="10800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1800">
              <a:solidFill>
                <a:schemeClr val="bg1"/>
              </a:solidFill>
            </a:endParaRPr>
          </a:p>
        </p:txBody>
      </p:sp>
      <p:graphicFrame>
        <p:nvGraphicFramePr>
          <p:cNvPr id="5" name="Wykres 4"/>
          <p:cNvGraphicFramePr/>
          <p:nvPr userDrawn="1">
            <p:extLst>
              <p:ext uri="{D42A27DB-BD31-4B8C-83A1-F6EECF244321}">
                <p14:modId xmlns:p14="http://schemas.microsoft.com/office/powerpoint/2010/main" val="332458586"/>
              </p:ext>
            </p:extLst>
          </p:nvPr>
        </p:nvGraphicFramePr>
        <p:xfrm>
          <a:off x="475666" y="2606400"/>
          <a:ext cx="4449600" cy="296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ymbol zastępczy wykresu 2"/>
          <p:cNvSpPr>
            <a:spLocks noGrp="1"/>
          </p:cNvSpPr>
          <p:nvPr>
            <p:ph type="chart" sz="quarter" idx="10"/>
          </p:nvPr>
        </p:nvSpPr>
        <p:spPr>
          <a:xfrm>
            <a:off x="5435600" y="2254250"/>
            <a:ext cx="3514725" cy="3059113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tekstu 5"/>
          <p:cNvSpPr>
            <a:spLocks noGrp="1"/>
          </p:cNvSpPr>
          <p:nvPr>
            <p:ph type="body" sz="quarter" idx="11"/>
          </p:nvPr>
        </p:nvSpPr>
        <p:spPr>
          <a:xfrm>
            <a:off x="523021" y="1476742"/>
            <a:ext cx="4189412" cy="406715"/>
          </a:xfrm>
        </p:spPr>
        <p:txBody>
          <a:bodyPr>
            <a:normAutofit/>
          </a:bodyPr>
          <a:lstStyle>
            <a:lvl1pPr marL="0" indent="0">
              <a:buNone/>
              <a:defRPr lang="pl-PL" sz="18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</p:spTree>
    <p:extLst>
      <p:ext uri="{BB962C8B-B14F-4D97-AF65-F5344CB8AC3E}">
        <p14:creationId xmlns:p14="http://schemas.microsoft.com/office/powerpoint/2010/main" val="4099841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pic>
        <p:nvPicPr>
          <p:cNvPr id="12" name="Obraz 2" descr="Bez nazwy-10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/>
          <p:cNvSpPr txBox="1">
            <a:spLocks/>
          </p:cNvSpPr>
          <p:nvPr userDrawn="1"/>
        </p:nvSpPr>
        <p:spPr>
          <a:xfrm>
            <a:off x="0" y="1439141"/>
            <a:ext cx="5290457" cy="457107"/>
          </a:xfrm>
          <a:prstGeom prst="rect">
            <a:avLst/>
          </a:prstGeom>
          <a:solidFill>
            <a:srgbClr val="E31B23"/>
          </a:solidFill>
        </p:spPr>
        <p:txBody>
          <a:bodyPr vert="horz" lIns="828000" tIns="10800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1800">
              <a:solidFill>
                <a:schemeClr val="bg1"/>
              </a:solidFill>
            </a:endParaRPr>
          </a:p>
        </p:txBody>
      </p:sp>
      <p:sp>
        <p:nvSpPr>
          <p:cNvPr id="3" name="Symbol zastępczy wykresu 2"/>
          <p:cNvSpPr>
            <a:spLocks noGrp="1"/>
          </p:cNvSpPr>
          <p:nvPr>
            <p:ph type="chart" sz="quarter" idx="10"/>
          </p:nvPr>
        </p:nvSpPr>
        <p:spPr>
          <a:xfrm>
            <a:off x="887865" y="2704770"/>
            <a:ext cx="3514725" cy="3059113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tekstu 5"/>
          <p:cNvSpPr>
            <a:spLocks noGrp="1"/>
          </p:cNvSpPr>
          <p:nvPr>
            <p:ph type="body" sz="quarter" idx="11"/>
          </p:nvPr>
        </p:nvSpPr>
        <p:spPr>
          <a:xfrm>
            <a:off x="523021" y="1476742"/>
            <a:ext cx="4189412" cy="406715"/>
          </a:xfrm>
        </p:spPr>
        <p:txBody>
          <a:bodyPr>
            <a:normAutofit/>
          </a:bodyPr>
          <a:lstStyle>
            <a:lvl1pPr marL="0" indent="0">
              <a:buNone/>
              <a:defRPr lang="pl-PL" sz="18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</p:spTree>
    <p:extLst>
      <p:ext uri="{BB962C8B-B14F-4D97-AF65-F5344CB8AC3E}">
        <p14:creationId xmlns:p14="http://schemas.microsoft.com/office/powerpoint/2010/main" val="833818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pic>
        <p:nvPicPr>
          <p:cNvPr id="12" name="Obraz 2" descr="Bez nazwy-10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iekt 6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111372986"/>
              </p:ext>
            </p:extLst>
          </p:nvPr>
        </p:nvGraphicFramePr>
        <p:xfrm>
          <a:off x="841375" y="2517775"/>
          <a:ext cx="4719638" cy="201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rkusz" r:id="rId3" imgW="3057635" imgH="1304857" progId="Excel.Sheet.12">
                  <p:embed/>
                </p:oleObj>
              </mc:Choice>
              <mc:Fallback>
                <p:oleObj name="Arkusz" r:id="rId3" imgW="3057635" imgH="13048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1375" y="2517775"/>
                        <a:ext cx="4719638" cy="2012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03767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ytuł 1"/>
          <p:cNvSpPr txBox="1">
            <a:spLocks/>
          </p:cNvSpPr>
          <p:nvPr userDrawn="1"/>
        </p:nvSpPr>
        <p:spPr>
          <a:xfrm>
            <a:off x="0" y="1439141"/>
            <a:ext cx="5290457" cy="457107"/>
          </a:xfrm>
          <a:prstGeom prst="rect">
            <a:avLst/>
          </a:prstGeom>
          <a:solidFill>
            <a:srgbClr val="E31B23"/>
          </a:solidFill>
        </p:spPr>
        <p:txBody>
          <a:bodyPr vert="horz" lIns="828000" tIns="10800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>
                <a:solidFill>
                  <a:schemeClr val="bg1"/>
                </a:solidFill>
              </a:rPr>
              <a:t>Kliknij, aby edytować styl</a:t>
            </a:r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295072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7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pic>
        <p:nvPicPr>
          <p:cNvPr id="12" name="Obraz 2" descr="Bez nazwy-10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/>
          <p:cNvSpPr txBox="1">
            <a:spLocks/>
          </p:cNvSpPr>
          <p:nvPr userDrawn="1"/>
        </p:nvSpPr>
        <p:spPr>
          <a:xfrm>
            <a:off x="0" y="1439141"/>
            <a:ext cx="5290457" cy="457107"/>
          </a:xfrm>
          <a:prstGeom prst="rect">
            <a:avLst/>
          </a:prstGeom>
          <a:solidFill>
            <a:srgbClr val="E31B23"/>
          </a:solidFill>
        </p:spPr>
        <p:txBody>
          <a:bodyPr vert="horz" lIns="828000" tIns="10800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1800">
              <a:solidFill>
                <a:schemeClr val="bg1"/>
              </a:solidFill>
            </a:endParaRPr>
          </a:p>
        </p:txBody>
      </p:sp>
      <p:sp>
        <p:nvSpPr>
          <p:cNvPr id="9" name="Symbol zastępczy tekstu 5"/>
          <p:cNvSpPr>
            <a:spLocks noGrp="1"/>
          </p:cNvSpPr>
          <p:nvPr>
            <p:ph type="body" sz="quarter" idx="11"/>
          </p:nvPr>
        </p:nvSpPr>
        <p:spPr>
          <a:xfrm>
            <a:off x="523021" y="1476742"/>
            <a:ext cx="4189412" cy="406715"/>
          </a:xfrm>
        </p:spPr>
        <p:txBody>
          <a:bodyPr>
            <a:normAutofit/>
          </a:bodyPr>
          <a:lstStyle>
            <a:lvl1pPr marL="0" indent="0">
              <a:buNone/>
              <a:defRPr lang="pl-PL" sz="18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/>
              <a:t>Kliknij, aby edytować style</a:t>
            </a:r>
          </a:p>
        </p:txBody>
      </p:sp>
      <p:sp>
        <p:nvSpPr>
          <p:cNvPr id="4" name="Symbol zastępczy tabeli 3"/>
          <p:cNvSpPr>
            <a:spLocks noGrp="1"/>
          </p:cNvSpPr>
          <p:nvPr>
            <p:ph type="tbl" sz="quarter" idx="12"/>
          </p:nvPr>
        </p:nvSpPr>
        <p:spPr>
          <a:xfrm>
            <a:off x="523021" y="2368428"/>
            <a:ext cx="4602163" cy="3890962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5474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pic>
        <p:nvPicPr>
          <p:cNvPr id="8" name="Obraz 2" descr="Bez nazwy-10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452900" y="2032438"/>
            <a:ext cx="6858000" cy="1655762"/>
          </a:xfrm>
        </p:spPr>
        <p:txBody>
          <a:bodyPr>
            <a:normAutofit/>
          </a:bodyPr>
          <a:lstStyle>
            <a:lvl1pPr marL="285750" indent="-285750" algn="l">
              <a:buClr>
                <a:srgbClr val="E31B23"/>
              </a:buClr>
              <a:buFont typeface="Wingdings" panose="05000000000000000000" pitchFamily="2" charset="2"/>
              <a:buChar char="§"/>
              <a:defRPr sz="1600"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tekstu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0" y="4612935"/>
            <a:ext cx="2959200" cy="225107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 userDrawn="1"/>
        </p:nvSpPr>
        <p:spPr>
          <a:xfrm>
            <a:off x="2959200" y="4612935"/>
            <a:ext cx="3254400" cy="224620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 userDrawn="1"/>
        </p:nvSpPr>
        <p:spPr>
          <a:xfrm>
            <a:off x="6213600" y="4615266"/>
            <a:ext cx="2920390" cy="224620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ytuł 1"/>
          <p:cNvSpPr txBox="1">
            <a:spLocks/>
          </p:cNvSpPr>
          <p:nvPr userDrawn="1"/>
        </p:nvSpPr>
        <p:spPr>
          <a:xfrm>
            <a:off x="714013" y="5548002"/>
            <a:ext cx="1235975" cy="281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200">
                <a:latin typeface="+mn-lt"/>
              </a:rPr>
              <a:t>foto</a:t>
            </a:r>
          </a:p>
        </p:txBody>
      </p:sp>
      <p:sp>
        <p:nvSpPr>
          <p:cNvPr id="16" name="Tytuł 1"/>
          <p:cNvSpPr txBox="1">
            <a:spLocks/>
          </p:cNvSpPr>
          <p:nvPr userDrawn="1"/>
        </p:nvSpPr>
        <p:spPr>
          <a:xfrm>
            <a:off x="3968413" y="5548002"/>
            <a:ext cx="1235975" cy="281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200">
                <a:latin typeface="+mn-lt"/>
              </a:rPr>
              <a:t>foto</a:t>
            </a:r>
          </a:p>
        </p:txBody>
      </p:sp>
      <p:sp>
        <p:nvSpPr>
          <p:cNvPr id="17" name="Tytuł 1"/>
          <p:cNvSpPr txBox="1">
            <a:spLocks/>
          </p:cNvSpPr>
          <p:nvPr userDrawn="1"/>
        </p:nvSpPr>
        <p:spPr>
          <a:xfrm>
            <a:off x="7105812" y="5548002"/>
            <a:ext cx="1235975" cy="281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200">
                <a:latin typeface="+mn-lt"/>
              </a:rPr>
              <a:t>foto</a:t>
            </a:r>
          </a:p>
        </p:txBody>
      </p:sp>
    </p:spTree>
    <p:extLst>
      <p:ext uri="{BB962C8B-B14F-4D97-AF65-F5344CB8AC3E}">
        <p14:creationId xmlns:p14="http://schemas.microsoft.com/office/powerpoint/2010/main" val="9547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ctrTitle"/>
          </p:nvPr>
        </p:nvSpPr>
        <p:spPr>
          <a:xfrm>
            <a:off x="3298825" y="536729"/>
            <a:ext cx="5780375" cy="281637"/>
          </a:xfrm>
        </p:spPr>
        <p:txBody>
          <a:bodyPr anchor="t">
            <a:no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pic>
        <p:nvPicPr>
          <p:cNvPr id="8" name="Obraz 2" descr="Bez nazwy-10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5" t="13394"/>
          <a:stretch/>
        </p:blipFill>
        <p:spPr bwMode="auto">
          <a:xfrm>
            <a:off x="136800" y="106723"/>
            <a:ext cx="3063600" cy="14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3298824" y="1630249"/>
            <a:ext cx="5012075" cy="2057951"/>
          </a:xfrm>
        </p:spPr>
        <p:txBody>
          <a:bodyPr>
            <a:normAutofit/>
          </a:bodyPr>
          <a:lstStyle>
            <a:lvl1pPr marL="285750" indent="-285750" algn="l">
              <a:buClr>
                <a:srgbClr val="E31B23"/>
              </a:buClr>
              <a:buFont typeface="Wingdings" panose="05000000000000000000" pitchFamily="2" charset="2"/>
              <a:buChar char="§"/>
              <a:defRPr sz="1600"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tekstu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0" y="4310743"/>
            <a:ext cx="2959200" cy="255326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 userDrawn="1"/>
        </p:nvSpPr>
        <p:spPr>
          <a:xfrm>
            <a:off x="0" y="1630249"/>
            <a:ext cx="2959200" cy="268049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ytuł 1"/>
          <p:cNvSpPr txBox="1">
            <a:spLocks/>
          </p:cNvSpPr>
          <p:nvPr userDrawn="1"/>
        </p:nvSpPr>
        <p:spPr>
          <a:xfrm>
            <a:off x="714013" y="5548002"/>
            <a:ext cx="1235975" cy="281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200">
                <a:latin typeface="+mn-lt"/>
              </a:rPr>
              <a:t>foto</a:t>
            </a:r>
          </a:p>
        </p:txBody>
      </p:sp>
      <p:sp>
        <p:nvSpPr>
          <p:cNvPr id="16" name="Tytuł 1"/>
          <p:cNvSpPr txBox="1">
            <a:spLocks/>
          </p:cNvSpPr>
          <p:nvPr userDrawn="1"/>
        </p:nvSpPr>
        <p:spPr>
          <a:xfrm>
            <a:off x="714013" y="2714175"/>
            <a:ext cx="1235975" cy="281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200">
                <a:latin typeface="+mn-lt"/>
              </a:rPr>
              <a:t>foto</a:t>
            </a:r>
          </a:p>
        </p:txBody>
      </p:sp>
    </p:spTree>
    <p:extLst>
      <p:ext uri="{BB962C8B-B14F-4D97-AF65-F5344CB8AC3E}">
        <p14:creationId xmlns:p14="http://schemas.microsoft.com/office/powerpoint/2010/main" val="116443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0342D-BFEB-4330-B4F3-C064C2945100}" type="datetimeFigureOut">
              <a:rPr lang="pl-PL" smtClean="0"/>
              <a:t>05.05.2021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E4E4C-188F-43B4-9E25-398DACDF14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079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10" r:id="rId3"/>
    <p:sldLayoutId id="2147483701" r:id="rId4"/>
    <p:sldLayoutId id="2147483702" r:id="rId5"/>
    <p:sldLayoutId id="2147483699" r:id="rId6"/>
    <p:sldLayoutId id="2147483703" r:id="rId7"/>
    <p:sldLayoutId id="2147483709" r:id="rId8"/>
    <p:sldLayoutId id="2147483700" r:id="rId9"/>
    <p:sldLayoutId id="2147483697" r:id="rId10"/>
    <p:sldLayoutId id="2147483705" r:id="rId11"/>
    <p:sldLayoutId id="2147483704" r:id="rId12"/>
    <p:sldLayoutId id="214748369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54298" y="3905270"/>
            <a:ext cx="6242400" cy="1168590"/>
          </a:xfrm>
        </p:spPr>
        <p:txBody>
          <a:bodyPr>
            <a:normAutofit/>
          </a:bodyPr>
          <a:lstStyle/>
          <a:p>
            <a:r>
              <a:rPr lang="pl-PL" dirty="0">
                <a:ea typeface="+mj-lt"/>
                <a:cs typeface="+mj-lt"/>
              </a:rPr>
              <a:t>Wykorzystywanie danych z usług ITS do badań wybranych zagadnień transportowych na przykładzie systemu TRISTAR w Gdyni 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425635" y="5343160"/>
            <a:ext cx="6242400" cy="59196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600" dirty="0">
                <a:latin typeface="Arial"/>
                <a:cs typeface="Arial"/>
              </a:rPr>
              <a:t>Karol Żarski</a:t>
            </a:r>
            <a:endParaRPr lang="pl-PL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600" dirty="0">
                <a:latin typeface="Arial"/>
                <a:cs typeface="Arial"/>
              </a:rPr>
              <a:t>Jacek </a:t>
            </a:r>
            <a:r>
              <a:rPr lang="pl-PL" sz="1600" dirty="0" err="1">
                <a:latin typeface="Arial"/>
                <a:cs typeface="Arial"/>
              </a:rPr>
              <a:t>Oskarbski</a:t>
            </a:r>
            <a:endParaRPr lang="pl-PL" sz="1600" dirty="0"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1600" dirty="0">
              <a:latin typeface="Arial"/>
              <a:cs typeface="Arial"/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EFF8810E-C793-4DF5-BBB4-120B99E00D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777" y="6136295"/>
            <a:ext cx="1762125" cy="561975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8D52CE1C-72F3-4DA2-B6DF-B582BC3D72AA}"/>
              </a:ext>
            </a:extLst>
          </p:cNvPr>
          <p:cNvSpPr txBox="1">
            <a:spLocks/>
          </p:cNvSpPr>
          <p:nvPr/>
        </p:nvSpPr>
        <p:spPr>
          <a:xfrm>
            <a:off x="1454298" y="237414"/>
            <a:ext cx="6242400" cy="11685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ea typeface="+mj-lt"/>
                <a:cs typeface="+mj-lt"/>
              </a:rPr>
              <a:t>FUNDUSZE UNII EUROPEJSKIEJ + NAUKA = INNOWACYJNY TRANSPORT</a:t>
            </a:r>
          </a:p>
          <a:p>
            <a:r>
              <a:rPr lang="pl-PL" sz="1600" dirty="0">
                <a:ea typeface="+mj-lt"/>
                <a:cs typeface="+mj-lt"/>
              </a:rPr>
              <a:t>Webinarium Centrum Unijnych Projektów Transportowych </a:t>
            </a:r>
            <a:br>
              <a:rPr lang="pl-PL" sz="1600" dirty="0">
                <a:ea typeface="+mj-lt"/>
                <a:cs typeface="+mj-lt"/>
              </a:rPr>
            </a:br>
            <a:r>
              <a:rPr lang="pl-PL" sz="1600" dirty="0">
                <a:ea typeface="+mj-lt"/>
                <a:cs typeface="+mj-lt"/>
              </a:rPr>
              <a:t>12 i 13 maja 2021</a:t>
            </a:r>
          </a:p>
        </p:txBody>
      </p:sp>
    </p:spTree>
    <p:extLst>
      <p:ext uri="{BB962C8B-B14F-4D97-AF65-F5344CB8AC3E}">
        <p14:creationId xmlns:p14="http://schemas.microsoft.com/office/powerpoint/2010/main" val="9598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pl-PL" altLang="pl-PL" b="1">
                <a:latin typeface="Arial"/>
                <a:cs typeface="Arial"/>
              </a:rPr>
              <a:t>8. Dane o lokalizacji pojazdów TZ</a:t>
            </a:r>
            <a:endParaRPr lang="pl-PL" altLang="pl-PL" b="1">
              <a:latin typeface="Arial" panose="020B0604020202020204" pitchFamily="34" charset="0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b="1" cap="all"/>
              <a:t>TRISTAR – </a:t>
            </a:r>
            <a:r>
              <a:rPr lang="pl-PL" sz="2000" b="1" cap="all" err="1"/>
              <a:t>źródłO</a:t>
            </a:r>
            <a:r>
              <a:rPr lang="pl-PL" sz="2000" b="1" cap="all"/>
              <a:t> danych BADAWCZYCH</a:t>
            </a:r>
            <a:endParaRPr lang="pl-PL" sz="2000"/>
          </a:p>
        </p:txBody>
      </p:sp>
      <p:sp>
        <p:nvSpPr>
          <p:cNvPr id="7" name="pole tekstowe 1">
            <a:extLst>
              <a:ext uri="{FF2B5EF4-FFF2-40B4-BE49-F238E27FC236}">
                <a16:creationId xmlns:a16="http://schemas.microsoft.com/office/drawing/2014/main" id="{C6CEDFC8-46B1-4FD7-B723-E7DCF57FFBFA}"/>
              </a:ext>
            </a:extLst>
          </p:cNvPr>
          <p:cNvSpPr txBox="1"/>
          <p:nvPr/>
        </p:nvSpPr>
        <p:spPr>
          <a:xfrm>
            <a:off x="281356" y="6356839"/>
            <a:ext cx="866042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err="1">
                <a:ea typeface="+mn-lt"/>
                <a:cs typeface="+mn-lt"/>
              </a:rPr>
              <a:t>Oskarbski</a:t>
            </a:r>
            <a:r>
              <a:rPr lang="pl-PL" sz="1000">
                <a:ea typeface="+mn-lt"/>
                <a:cs typeface="+mn-lt"/>
              </a:rPr>
              <a:t> J, </a:t>
            </a:r>
            <a:r>
              <a:rPr lang="pl-PL" sz="1000" err="1">
                <a:ea typeface="+mn-lt"/>
                <a:cs typeface="+mn-lt"/>
              </a:rPr>
              <a:t>Birr</a:t>
            </a:r>
            <a:r>
              <a:rPr lang="pl-PL" sz="1000">
                <a:ea typeface="+mn-lt"/>
                <a:cs typeface="+mn-lt"/>
              </a:rPr>
              <a:t> K, Żarski K. </a:t>
            </a:r>
            <a:r>
              <a:rPr lang="pl-PL" sz="1000" err="1">
                <a:ea typeface="+mn-lt"/>
                <a:cs typeface="+mn-lt"/>
              </a:rPr>
              <a:t>Use</a:t>
            </a:r>
            <a:r>
              <a:rPr lang="pl-PL" sz="1000">
                <a:ea typeface="+mn-lt"/>
                <a:cs typeface="+mn-lt"/>
              </a:rPr>
              <a:t> of Data from </a:t>
            </a:r>
            <a:r>
              <a:rPr lang="pl-PL" sz="1000" err="1">
                <a:ea typeface="+mn-lt"/>
                <a:cs typeface="+mn-lt"/>
              </a:rPr>
              <a:t>Satellite</a:t>
            </a:r>
            <a:r>
              <a:rPr lang="pl-PL" sz="1000">
                <a:ea typeface="+mn-lt"/>
                <a:cs typeface="+mn-lt"/>
              </a:rPr>
              <a:t> </a:t>
            </a:r>
            <a:r>
              <a:rPr lang="pl-PL" sz="1000" err="1">
                <a:ea typeface="+mn-lt"/>
                <a:cs typeface="+mn-lt"/>
              </a:rPr>
              <a:t>Navigation</a:t>
            </a:r>
            <a:r>
              <a:rPr lang="pl-PL" sz="1000">
                <a:ea typeface="+mn-lt"/>
                <a:cs typeface="+mn-lt"/>
              </a:rPr>
              <a:t> System in </a:t>
            </a:r>
            <a:r>
              <a:rPr lang="pl-PL" sz="1000" err="1">
                <a:ea typeface="+mn-lt"/>
                <a:cs typeface="+mn-lt"/>
              </a:rPr>
              <a:t>Operational</a:t>
            </a:r>
            <a:r>
              <a:rPr lang="pl-PL" sz="1000">
                <a:ea typeface="+mn-lt"/>
                <a:cs typeface="+mn-lt"/>
              </a:rPr>
              <a:t> and Strategic Management of Transport in </a:t>
            </a:r>
            <a:r>
              <a:rPr lang="pl-PL" sz="1000" err="1">
                <a:ea typeface="+mn-lt"/>
                <a:cs typeface="+mn-lt"/>
              </a:rPr>
              <a:t>Cities</a:t>
            </a:r>
            <a:r>
              <a:rPr lang="pl-PL" sz="1000">
                <a:ea typeface="+mn-lt"/>
                <a:cs typeface="+mn-lt"/>
              </a:rPr>
              <a:t>. </a:t>
            </a:r>
            <a:r>
              <a:rPr lang="pl-PL" sz="1000" err="1">
                <a:ea typeface="+mn-lt"/>
                <a:cs typeface="+mn-lt"/>
              </a:rPr>
              <a:t>Journal</a:t>
            </a:r>
            <a:r>
              <a:rPr lang="pl-PL" sz="1000">
                <a:ea typeface="+mn-lt"/>
                <a:cs typeface="+mn-lt"/>
              </a:rPr>
              <a:t> of </a:t>
            </a:r>
            <a:r>
              <a:rPr lang="pl-PL" sz="1000" err="1">
                <a:ea typeface="+mn-lt"/>
                <a:cs typeface="+mn-lt"/>
              </a:rPr>
              <a:t>KONBiN</a:t>
            </a:r>
            <a:r>
              <a:rPr lang="pl-PL" sz="1000">
                <a:ea typeface="+mn-lt"/>
                <a:cs typeface="+mn-lt"/>
              </a:rPr>
              <a:t>. 2019</a:t>
            </a:r>
            <a:endParaRPr lang="pl-PL"/>
          </a:p>
        </p:txBody>
      </p:sp>
      <p:pic>
        <p:nvPicPr>
          <p:cNvPr id="2" name="Obraz 7" descr="Obraz zawierający mapa&#10;&#10;Opis wygenerowany automatycznie">
            <a:extLst>
              <a:ext uri="{FF2B5EF4-FFF2-40B4-BE49-F238E27FC236}">
                <a16:creationId xmlns:a16="http://schemas.microsoft.com/office/drawing/2014/main" id="{6DBD9281-CCEB-4E19-8B08-B5E55507C6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437" y="2630480"/>
            <a:ext cx="5355765" cy="37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H:\Box\Dropbox\Z Kamilą\Praca\v2s.gif">
            <a:extLst>
              <a:ext uri="{FF2B5EF4-FFF2-40B4-BE49-F238E27FC236}">
                <a16:creationId xmlns:a16="http://schemas.microsoft.com/office/drawing/2014/main" id="{D06B5E03-DD7D-49E8-83C4-636588228D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3166" y="1414304"/>
            <a:ext cx="2970212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2" descr="Obraz zawierający tekst, ściana, wewnątrz, monitor&#10;&#10;Opis wygenerowany automatycznie">
            <a:extLst>
              <a:ext uri="{FF2B5EF4-FFF2-40B4-BE49-F238E27FC236}">
                <a16:creationId xmlns:a16="http://schemas.microsoft.com/office/drawing/2014/main" id="{60646E36-26E3-4800-9E66-C37256D53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606" y="4862937"/>
            <a:ext cx="2110887" cy="1394314"/>
          </a:xfrm>
          <a:prstGeom prst="rect">
            <a:avLst/>
          </a:prstGeom>
        </p:spPr>
      </p:pic>
      <p:sp>
        <p:nvSpPr>
          <p:cNvPr id="12" name="Podtytuł 2">
            <a:extLst>
              <a:ext uri="{FF2B5EF4-FFF2-40B4-BE49-F238E27FC236}">
                <a16:creationId xmlns:a16="http://schemas.microsoft.com/office/drawing/2014/main" id="{E5BCA7A8-FAF0-4C1D-8131-A96E7B274B63}"/>
              </a:ext>
            </a:extLst>
          </p:cNvPr>
          <p:cNvSpPr txBox="1">
            <a:spLocks/>
          </p:cNvSpPr>
          <p:nvPr/>
        </p:nvSpPr>
        <p:spPr>
          <a:xfrm>
            <a:off x="279152" y="2075795"/>
            <a:ext cx="5332768" cy="8316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pl-PL" sz="1600">
                <a:latin typeface="Arial"/>
                <a:cs typeface="Arial"/>
              </a:rPr>
              <a:t>Wykorzystanie danych o lokalizacji pojazdów transportu zbiorowego</a:t>
            </a:r>
          </a:p>
        </p:txBody>
      </p:sp>
    </p:spTree>
    <p:extLst>
      <p:ext uri="{BB962C8B-B14F-4D97-AF65-F5344CB8AC3E}">
        <p14:creationId xmlns:p14="http://schemas.microsoft.com/office/powerpoint/2010/main" val="336966142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E281191-561A-4D4B-88B2-E0F91FF27467}"/>
              </a:ext>
            </a:extLst>
          </p:cNvPr>
          <p:cNvSpPr/>
          <p:nvPr/>
        </p:nvSpPr>
        <p:spPr>
          <a:xfrm>
            <a:off x="2839915" y="5776546"/>
            <a:ext cx="246185" cy="1046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F:\Karol\Dokumenty\Dropbox\DR\Artykuły\ITS-Kraków\tristar_logo_bez_tla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16508"/>
            <a:ext cx="2743200" cy="8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2"/>
          <p:cNvSpPr txBox="1">
            <a:spLocks/>
          </p:cNvSpPr>
          <p:nvPr/>
        </p:nvSpPr>
        <p:spPr>
          <a:xfrm>
            <a:off x="2875085" y="6020050"/>
            <a:ext cx="2723669" cy="4140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" indent="-1270">
              <a:buNone/>
            </a:pPr>
            <a:r>
              <a:rPr lang="pl-PL" sz="1100"/>
              <a:t>Opracowanie własne na podstawie danych z systemu TRISTAR</a:t>
            </a:r>
            <a:br>
              <a:rPr lang="pl-PL" sz="1100"/>
            </a:br>
            <a:r>
              <a:rPr lang="pl-PL" sz="1100"/>
              <a:t>źródło mapy: gogle </a:t>
            </a:r>
            <a:r>
              <a:rPr lang="pl-PL" sz="1100" err="1"/>
              <a:t>maps</a:t>
            </a:r>
            <a:r>
              <a:rPr lang="pl-PL" sz="1100"/>
              <a:t> 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024" y="1604340"/>
            <a:ext cx="3053918" cy="4935310"/>
          </a:xfrm>
          <a:prstGeom prst="rect">
            <a:avLst/>
          </a:prstGeom>
        </p:spPr>
      </p:pic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257629" y="1266820"/>
            <a:ext cx="4281672" cy="414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1588">
              <a:buNone/>
            </a:pPr>
            <a:r>
              <a:rPr lang="pl-PL" sz="1800" b="1"/>
              <a:t>Punkty meldunkowe na skrzyżowaniu</a:t>
            </a:r>
          </a:p>
        </p:txBody>
      </p:sp>
      <p:sp>
        <p:nvSpPr>
          <p:cNvPr id="16" name="Symbol zastępczy zawartości 2"/>
          <p:cNvSpPr txBox="1">
            <a:spLocks/>
          </p:cNvSpPr>
          <p:nvPr/>
        </p:nvSpPr>
        <p:spPr>
          <a:xfrm>
            <a:off x="4959808" y="1265336"/>
            <a:ext cx="3511916" cy="414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1588">
              <a:buNone/>
            </a:pPr>
            <a:r>
              <a:rPr lang="pl-PL" sz="1800" b="1"/>
              <a:t>Lokalizacja pojazdów na trasie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56" y="1605631"/>
            <a:ext cx="3815340" cy="4168203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b="1" cap="all"/>
              <a:t>TRISTAR – źródłO danych BADAWCZYCH</a:t>
            </a:r>
            <a:endParaRPr lang="pl-PL" sz="2000"/>
          </a:p>
        </p:txBody>
      </p:sp>
    </p:spTree>
    <p:extLst>
      <p:ext uri="{BB962C8B-B14F-4D97-AF65-F5344CB8AC3E}">
        <p14:creationId xmlns:p14="http://schemas.microsoft.com/office/powerpoint/2010/main" val="174997558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pl-PL" altLang="pl-PL" b="1">
                <a:latin typeface="Arial"/>
                <a:cs typeface="Arial"/>
              </a:rPr>
              <a:t>9. Analizy w kierunku innowacji </a:t>
            </a:r>
            <a:endParaRPr lang="pl-PL" altLang="pl-PL" b="1">
              <a:latin typeface="Arial" panose="020B0604020202020204" pitchFamily="34" charset="0"/>
              <a:cs typeface="Arial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b="1" cap="all"/>
              <a:t>TRISTAR – </a:t>
            </a:r>
            <a:r>
              <a:rPr lang="pl-PL" sz="2000" b="1" cap="all" err="1"/>
              <a:t>źródłO</a:t>
            </a:r>
            <a:r>
              <a:rPr lang="pl-PL" sz="2000" b="1" cap="all"/>
              <a:t> danych BADAWCZYCH</a:t>
            </a:r>
            <a:endParaRPr lang="pl-PL" sz="2000"/>
          </a:p>
        </p:txBody>
      </p:sp>
      <p:sp>
        <p:nvSpPr>
          <p:cNvPr id="7" name="pole tekstowe 1">
            <a:extLst>
              <a:ext uri="{FF2B5EF4-FFF2-40B4-BE49-F238E27FC236}">
                <a16:creationId xmlns:a16="http://schemas.microsoft.com/office/drawing/2014/main" id="{C6CEDFC8-46B1-4FD7-B723-E7DCF57FFBFA}"/>
              </a:ext>
            </a:extLst>
          </p:cNvPr>
          <p:cNvSpPr txBox="1"/>
          <p:nvPr/>
        </p:nvSpPr>
        <p:spPr>
          <a:xfrm>
            <a:off x="281356" y="6356839"/>
            <a:ext cx="8660420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err="1">
                <a:ea typeface="+mn-lt"/>
                <a:cs typeface="+mn-lt"/>
              </a:rPr>
              <a:t>Oskarbski</a:t>
            </a:r>
            <a:r>
              <a:rPr lang="pl-PL" sz="1000">
                <a:ea typeface="+mn-lt"/>
                <a:cs typeface="+mn-lt"/>
              </a:rPr>
              <a:t> J, Żarski K. Uwarunkowania realizacji </a:t>
            </a:r>
            <a:r>
              <a:rPr lang="pl-PL" sz="1000" err="1">
                <a:ea typeface="+mn-lt"/>
                <a:cs typeface="+mn-lt"/>
              </a:rPr>
              <a:t>kontrapasa</a:t>
            </a:r>
            <a:r>
              <a:rPr lang="pl-PL" sz="1000">
                <a:ea typeface="+mn-lt"/>
                <a:cs typeface="+mn-lt"/>
              </a:rPr>
              <a:t> autobusowego w </a:t>
            </a:r>
            <a:r>
              <a:rPr lang="pl-PL" sz="1000" err="1">
                <a:ea typeface="+mn-lt"/>
                <a:cs typeface="+mn-lt"/>
              </a:rPr>
              <a:t>zmiennokierunkowej</a:t>
            </a:r>
            <a:r>
              <a:rPr lang="pl-PL" sz="1000">
                <a:ea typeface="+mn-lt"/>
                <a:cs typeface="+mn-lt"/>
              </a:rPr>
              <a:t> organizacji ruchu. Transport Miejski i Regionalny. 2020</a:t>
            </a:r>
          </a:p>
          <a:p>
            <a:endParaRPr lang="pl-PL" sz="1000"/>
          </a:p>
        </p:txBody>
      </p:sp>
      <p:sp>
        <p:nvSpPr>
          <p:cNvPr id="2" name="Podtytuł 2">
            <a:extLst>
              <a:ext uri="{FF2B5EF4-FFF2-40B4-BE49-F238E27FC236}">
                <a16:creationId xmlns:a16="http://schemas.microsoft.com/office/drawing/2014/main" id="{06E0CE81-8274-4E37-9122-25EBF9B0CC8D}"/>
              </a:ext>
            </a:extLst>
          </p:cNvPr>
          <p:cNvSpPr txBox="1">
            <a:spLocks/>
          </p:cNvSpPr>
          <p:nvPr/>
        </p:nvSpPr>
        <p:spPr>
          <a:xfrm>
            <a:off x="282715" y="2030788"/>
            <a:ext cx="8679919" cy="874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sz="1600">
                <a:ea typeface="+mj-lt"/>
                <a:cs typeface="+mj-lt"/>
              </a:rPr>
              <a:t>Analiza danych z systemu TRISTAR – średni czas </a:t>
            </a:r>
            <a:r>
              <a:rPr lang="pl-PL" sz="1600" err="1">
                <a:ea typeface="+mj-lt"/>
                <a:cs typeface="+mj-lt"/>
              </a:rPr>
              <a:t>przejazu</a:t>
            </a:r>
            <a:r>
              <a:rPr lang="pl-PL" sz="1600">
                <a:ea typeface="+mj-lt"/>
                <a:cs typeface="+mj-lt"/>
              </a:rPr>
              <a:t> autobusów odcinek między przystankami Chwarzno </a:t>
            </a:r>
            <a:r>
              <a:rPr lang="pl-PL" sz="1600" err="1">
                <a:ea typeface="+mj-lt"/>
                <a:cs typeface="+mj-lt"/>
              </a:rPr>
              <a:t>Apollina</a:t>
            </a:r>
            <a:r>
              <a:rPr lang="pl-PL" sz="1600">
                <a:ea typeface="+mj-lt"/>
                <a:cs typeface="+mj-lt"/>
              </a:rPr>
              <a:t> i </a:t>
            </a:r>
            <a:r>
              <a:rPr lang="pl-PL" sz="1600" err="1">
                <a:ea typeface="+mj-lt"/>
                <a:cs typeface="+mj-lt"/>
              </a:rPr>
              <a:t>Witomino</a:t>
            </a:r>
            <a:r>
              <a:rPr lang="pl-PL" sz="1600">
                <a:ea typeface="+mj-lt"/>
                <a:cs typeface="+mj-lt"/>
              </a:rPr>
              <a:t> Centrum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AF7029BE-F93A-4B46-9676-90C9D4244B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832042"/>
              </p:ext>
            </p:extLst>
          </p:nvPr>
        </p:nvGraphicFramePr>
        <p:xfrm>
          <a:off x="150145" y="2677756"/>
          <a:ext cx="4392488" cy="2863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1">
            <a:extLst>
              <a:ext uri="{FF2B5EF4-FFF2-40B4-BE49-F238E27FC236}">
                <a16:creationId xmlns:a16="http://schemas.microsoft.com/office/drawing/2014/main" id="{07242C28-A087-40C4-A9FF-004CFB412F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0" t="3448" r="1814" b="11544"/>
          <a:stretch/>
        </p:blipFill>
        <p:spPr>
          <a:xfrm>
            <a:off x="4612260" y="2678732"/>
            <a:ext cx="4283968" cy="20070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917C6CF-AD85-4E8A-811D-EFB44ACF66AF}"/>
              </a:ext>
            </a:extLst>
          </p:cNvPr>
          <p:cNvSpPr txBox="1"/>
          <p:nvPr/>
        </p:nvSpPr>
        <p:spPr>
          <a:xfrm flipH="1">
            <a:off x="1946235" y="5562776"/>
            <a:ext cx="2471174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000"/>
              <a:t>Źródło: opracowanie </a:t>
            </a:r>
            <a:r>
              <a:rPr lang="pl-PL" sz="1000" err="1"/>
              <a:t>ZDiZ</a:t>
            </a:r>
            <a:r>
              <a:rPr lang="pl-PL" sz="1000"/>
              <a:t> w Gdyni</a:t>
            </a:r>
          </a:p>
        </p:txBody>
      </p:sp>
      <p:pic>
        <p:nvPicPr>
          <p:cNvPr id="14" name="Obraz 3" descr="Obraz zawierający mapa&#10;&#10;Opis wygenerowany automatycznie">
            <a:extLst>
              <a:ext uri="{FF2B5EF4-FFF2-40B4-BE49-F238E27FC236}">
                <a16:creationId xmlns:a16="http://schemas.microsoft.com/office/drawing/2014/main" id="{E347F5ED-7EAB-46B6-80B6-84A8CF63BD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070" y="4829686"/>
            <a:ext cx="4477405" cy="1572827"/>
          </a:xfrm>
          <a:prstGeom prst="rect">
            <a:avLst/>
          </a:prstGeom>
        </p:spPr>
      </p:pic>
      <p:pic>
        <p:nvPicPr>
          <p:cNvPr id="15" name="Obraz 15" descr="Obraz zawierający tekst&#10;&#10;Opis wygenerowany automatycznie">
            <a:extLst>
              <a:ext uri="{FF2B5EF4-FFF2-40B4-BE49-F238E27FC236}">
                <a16:creationId xmlns:a16="http://schemas.microsoft.com/office/drawing/2014/main" id="{ADF448E4-8AB5-4C27-9DA1-682EC69B6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18" y="5482251"/>
            <a:ext cx="161925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5331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b="1">
                <a:ea typeface="+mj-lt"/>
                <a:cs typeface="+mj-lt"/>
              </a:rPr>
              <a:t>Rozważane warianty usprawnień dla transportu zbiorowego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b="1"/>
              <a:t>Warianty usprawnień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FE02D89-B57D-4716-8383-7688A0F8D16C}"/>
              </a:ext>
            </a:extLst>
          </p:cNvPr>
          <p:cNvSpPr txBox="1"/>
          <p:nvPr/>
        </p:nvSpPr>
        <p:spPr>
          <a:xfrm flipH="1">
            <a:off x="337167" y="6321694"/>
            <a:ext cx="7502012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000"/>
              <a:t>Źródło: opracowanie </a:t>
            </a:r>
            <a:r>
              <a:rPr lang="pl-PL" sz="1000" err="1"/>
              <a:t>ZDiZ</a:t>
            </a:r>
            <a:r>
              <a:rPr lang="pl-PL" sz="1000"/>
              <a:t> w Gdyni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DC2CF9A-F338-49FC-8B36-E53D76F2FF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520" y="2853434"/>
            <a:ext cx="5028550" cy="296447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F1CEEFB-3FC3-4781-8CE4-726BD71C29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9338" y="2855734"/>
            <a:ext cx="4751304" cy="3590354"/>
          </a:xfrm>
          <a:prstGeom prst="rect">
            <a:avLst/>
          </a:prstGeom>
        </p:spPr>
      </p:pic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BF1246B0-EF3C-44F5-A739-6017CB793642}"/>
              </a:ext>
            </a:extLst>
          </p:cNvPr>
          <p:cNvSpPr txBox="1">
            <a:spLocks/>
          </p:cNvSpPr>
          <p:nvPr/>
        </p:nvSpPr>
        <p:spPr>
          <a:xfrm>
            <a:off x="338207" y="2074347"/>
            <a:ext cx="8111794" cy="835326"/>
          </a:xfrm>
          <a:prstGeom prst="rect">
            <a:avLst/>
          </a:prstGeom>
        </p:spPr>
        <p:txBody>
          <a:bodyPr vert="horz" lIns="68577" tIns="34289" rIns="68577" bIns="34289" rtlCol="0" anchor="t">
            <a:normAutofit/>
          </a:bodyPr>
          <a:lstStyle>
            <a:lvl1pPr marL="0" indent="0" algn="ctr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600"/>
              <a:t>Wariant 1: Przeznaczenie prawego pasa w kierunku Centrum na buspas</a:t>
            </a:r>
          </a:p>
          <a:p>
            <a:pPr algn="l"/>
            <a:r>
              <a:rPr lang="pl-PL" sz="1600"/>
              <a:t>Wariant 2: </a:t>
            </a:r>
            <a:r>
              <a:rPr lang="pl-PL" sz="1600" err="1"/>
              <a:t>Kontrapas</a:t>
            </a:r>
            <a:r>
              <a:rPr lang="pl-PL" sz="1600"/>
              <a:t> autobusowy w kierunku Centrum na jezdni w przeciwnym kierunku</a:t>
            </a:r>
          </a:p>
        </p:txBody>
      </p:sp>
    </p:spTree>
    <p:extLst>
      <p:ext uri="{BB962C8B-B14F-4D97-AF65-F5344CB8AC3E}">
        <p14:creationId xmlns:p14="http://schemas.microsoft.com/office/powerpoint/2010/main" val="2342809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b="1">
                <a:ea typeface="+mj-lt"/>
                <a:cs typeface="+mj-lt"/>
              </a:rPr>
              <a:t>Budowa </a:t>
            </a:r>
            <a:r>
              <a:rPr lang="pl-PL" sz="2000" b="1" err="1">
                <a:ea typeface="+mj-lt"/>
                <a:cs typeface="+mj-lt"/>
              </a:rPr>
              <a:t>kontrapasa</a:t>
            </a:r>
            <a:r>
              <a:rPr lang="pl-PL" sz="2000" b="1">
                <a:ea typeface="+mj-lt"/>
                <a:cs typeface="+mj-lt"/>
              </a:rPr>
              <a:t> autobusowego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b="1">
                <a:ea typeface="+mj-lt"/>
                <a:cs typeface="+mj-lt"/>
              </a:rPr>
              <a:t>Testy kontrapasa autobusowego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80FC8B2-ECB5-4B8E-B64A-60DA579DDEF0}"/>
              </a:ext>
            </a:extLst>
          </p:cNvPr>
          <p:cNvSpPr/>
          <p:nvPr/>
        </p:nvSpPr>
        <p:spPr>
          <a:xfrm>
            <a:off x="7146080" y="5343793"/>
            <a:ext cx="480132" cy="207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B9D1D1E-9DFD-427C-B7AD-8AE89DB26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656" y="3758035"/>
            <a:ext cx="4867985" cy="2738242"/>
          </a:xfrm>
          <a:prstGeom prst="rect">
            <a:avLst/>
          </a:prstGeom>
        </p:spPr>
      </p:pic>
      <p:pic>
        <p:nvPicPr>
          <p:cNvPr id="6" name="Obraz 5" descr="Obraz zawierający tekst, zewnętrzne, niebo, droga&#10;&#10;Opis wygenerowany automatycznie">
            <a:extLst>
              <a:ext uri="{FF2B5EF4-FFF2-40B4-BE49-F238E27FC236}">
                <a16:creationId xmlns:a16="http://schemas.microsoft.com/office/drawing/2014/main" id="{CE887505-60A3-4282-ACD3-E74119E355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6"/>
          <a:stretch/>
        </p:blipFill>
        <p:spPr>
          <a:xfrm>
            <a:off x="208860" y="3758035"/>
            <a:ext cx="3440597" cy="2744596"/>
          </a:xfrm>
          <a:prstGeom prst="rect">
            <a:avLst/>
          </a:prstGeom>
        </p:spPr>
      </p:pic>
      <p:pic>
        <p:nvPicPr>
          <p:cNvPr id="10" name="Obraz 9" descr="Obraz zawierający niebo, scena, droga, zewnętrzne&#10;&#10;Opis wygenerowany automatycznie">
            <a:extLst>
              <a:ext uri="{FF2B5EF4-FFF2-40B4-BE49-F238E27FC236}">
                <a16:creationId xmlns:a16="http://schemas.microsoft.com/office/drawing/2014/main" id="{1C778C5B-3C32-4D6B-B0D4-FEEC9FFA53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4242" y="3757258"/>
            <a:ext cx="3708921" cy="2745375"/>
          </a:xfrm>
          <a:prstGeom prst="rect">
            <a:avLst/>
          </a:prstGeom>
        </p:spPr>
      </p:pic>
      <p:pic>
        <p:nvPicPr>
          <p:cNvPr id="12" name="Obraz 11" descr="Obraz zawierający tekst, zewnętrzne, droga, drzewo&#10;&#10;Opis wygenerowany automatycznie">
            <a:extLst>
              <a:ext uri="{FF2B5EF4-FFF2-40B4-BE49-F238E27FC236}">
                <a16:creationId xmlns:a16="http://schemas.microsoft.com/office/drawing/2014/main" id="{70DF08E1-12B9-44A9-BB3B-8C7B5DAD40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460" y="2164343"/>
            <a:ext cx="2777702" cy="1500557"/>
          </a:xfrm>
          <a:prstGeom prst="rect">
            <a:avLst/>
          </a:prstGeom>
        </p:spPr>
      </p:pic>
      <p:pic>
        <p:nvPicPr>
          <p:cNvPr id="14" name="Obraz 13" descr="Obraz zawierający tekst, droga, zewnętrzne, drzewo&#10;&#10;Opis wygenerowany automatycznie">
            <a:extLst>
              <a:ext uri="{FF2B5EF4-FFF2-40B4-BE49-F238E27FC236}">
                <a16:creationId xmlns:a16="http://schemas.microsoft.com/office/drawing/2014/main" id="{0F37E5F4-CC72-4E75-AA3E-865F11147F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8772" y="2146196"/>
            <a:ext cx="2895698" cy="1500557"/>
          </a:xfrm>
          <a:prstGeom prst="rect">
            <a:avLst/>
          </a:prstGeom>
        </p:spPr>
      </p:pic>
      <p:pic>
        <p:nvPicPr>
          <p:cNvPr id="16" name="Obraz 15" descr="Obraz zawierający tekst, zewnętrzne, droga, ulica&#10;&#10;Opis wygenerowany automatycznie">
            <a:extLst>
              <a:ext uri="{FF2B5EF4-FFF2-40B4-BE49-F238E27FC236}">
                <a16:creationId xmlns:a16="http://schemas.microsoft.com/office/drawing/2014/main" id="{FDD71DC0-D34B-4796-865A-61F9C66ECA8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41" y="2146195"/>
            <a:ext cx="2598606" cy="151277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430F112-A2FB-4E43-B410-060D7E592F6A}"/>
              </a:ext>
            </a:extLst>
          </p:cNvPr>
          <p:cNvSpPr txBox="1"/>
          <p:nvPr/>
        </p:nvSpPr>
        <p:spPr>
          <a:xfrm flipH="1">
            <a:off x="205282" y="6541502"/>
            <a:ext cx="7502012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000" dirty="0"/>
              <a:t>Źródło: zdjęcia własne i </a:t>
            </a:r>
            <a:r>
              <a:rPr lang="pl-PL" sz="1000"/>
              <a:t>ZDiZ</a:t>
            </a:r>
            <a:r>
              <a:rPr lang="pl-PL" sz="1000" dirty="0"/>
              <a:t> w Gdyni</a:t>
            </a:r>
          </a:p>
        </p:txBody>
      </p:sp>
    </p:spTree>
    <p:extLst>
      <p:ext uri="{BB962C8B-B14F-4D97-AF65-F5344CB8AC3E}">
        <p14:creationId xmlns:p14="http://schemas.microsoft.com/office/powerpoint/2010/main" val="3036923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b="1">
                <a:ea typeface="+mj-lt"/>
                <a:cs typeface="+mj-lt"/>
              </a:rPr>
              <a:t>Efekty wprowadzenia </a:t>
            </a:r>
            <a:r>
              <a:rPr lang="pl-PL" sz="2000" b="1" err="1">
                <a:ea typeface="+mj-lt"/>
                <a:cs typeface="+mj-lt"/>
              </a:rPr>
              <a:t>kontrapasa</a:t>
            </a:r>
            <a:r>
              <a:rPr lang="pl-PL" sz="2000" b="1">
                <a:ea typeface="+mj-lt"/>
                <a:cs typeface="+mj-lt"/>
              </a:rPr>
              <a:t> autobusowego  </a:t>
            </a:r>
            <a:endParaRPr lang="pl-PL" sz="2000" b="1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>
          <a:xfrm>
            <a:off x="523021" y="1476742"/>
            <a:ext cx="4657203" cy="4067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b="1"/>
              <a:t>Analiza danych o czasach przejazdu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80FC8B2-ECB5-4B8E-B64A-60DA579DDEF0}"/>
              </a:ext>
            </a:extLst>
          </p:cNvPr>
          <p:cNvSpPr/>
          <p:nvPr/>
        </p:nvSpPr>
        <p:spPr>
          <a:xfrm>
            <a:off x="7146080" y="5343793"/>
            <a:ext cx="480132" cy="207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1F9F968-028D-44E5-ABD2-B92B07A7F6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666" y="3288323"/>
            <a:ext cx="5525940" cy="3237920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C4E33BE6-FB6A-4AF9-893B-7ED3DF90695C}"/>
              </a:ext>
            </a:extLst>
          </p:cNvPr>
          <p:cNvSpPr txBox="1">
            <a:spLocks/>
          </p:cNvSpPr>
          <p:nvPr/>
        </p:nvSpPr>
        <p:spPr>
          <a:xfrm>
            <a:off x="179512" y="2132856"/>
            <a:ext cx="3458955" cy="3600400"/>
          </a:xfrm>
          <a:prstGeom prst="rect">
            <a:avLst/>
          </a:prstGeom>
        </p:spPr>
        <p:txBody>
          <a:bodyPr vert="horz" lIns="68577" tIns="34289" rIns="68577" bIns="34289" rtlCol="0" anchor="t">
            <a:normAutofit/>
          </a:bodyPr>
          <a:lstStyle>
            <a:lvl1pPr marL="0" indent="0" algn="ctr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>
                <a:solidFill>
                  <a:srgbClr val="003767"/>
                </a:solidFill>
              </a:rPr>
              <a:t>Eliminacja opóźnień transportu zbiorowego na odcinku 1100 m </a:t>
            </a:r>
          </a:p>
          <a:p>
            <a:pPr algn="l"/>
            <a:r>
              <a:rPr lang="pl-PL">
                <a:solidFill>
                  <a:srgbClr val="003767"/>
                </a:solidFill>
              </a:rPr>
              <a:t>Brak wpływu na pozostały ruch</a:t>
            </a:r>
          </a:p>
          <a:p>
            <a:pPr algn="l"/>
            <a:r>
              <a:rPr lang="pl-PL">
                <a:solidFill>
                  <a:srgbClr val="003767"/>
                </a:solidFill>
              </a:rPr>
              <a:t>Współpraca z Policją w ramach kontroli </a:t>
            </a:r>
            <a:r>
              <a:rPr lang="pl-PL" err="1">
                <a:solidFill>
                  <a:srgbClr val="003767"/>
                </a:solidFill>
              </a:rPr>
              <a:t>zachowań</a:t>
            </a:r>
            <a:r>
              <a:rPr lang="pl-PL">
                <a:solidFill>
                  <a:srgbClr val="003767"/>
                </a:solidFill>
              </a:rPr>
              <a:t> kierowców</a:t>
            </a:r>
          </a:p>
          <a:p>
            <a:pPr algn="l"/>
            <a:r>
              <a:rPr lang="pl-PL">
                <a:solidFill>
                  <a:srgbClr val="003767"/>
                </a:solidFill>
              </a:rPr>
              <a:t>Przez pierwsze 4 dni przyspieszono przejazd 135 autobusom</a:t>
            </a:r>
          </a:p>
          <a:p>
            <a:pPr algn="l"/>
            <a:endParaRPr lang="pl-PL">
              <a:solidFill>
                <a:srgbClr val="003767"/>
              </a:solidFill>
            </a:endParaRPr>
          </a:p>
          <a:p>
            <a:pPr algn="l"/>
            <a:endParaRPr lang="pl-PL">
              <a:solidFill>
                <a:srgbClr val="003767"/>
              </a:solidFill>
            </a:endParaRPr>
          </a:p>
        </p:txBody>
      </p:sp>
      <p:pic>
        <p:nvPicPr>
          <p:cNvPr id="5" name="Obraz 11" descr="Obraz zawierający tekst, clipart&#10;&#10;Opis wygenerowany automatycznie">
            <a:extLst>
              <a:ext uri="{FF2B5EF4-FFF2-40B4-BE49-F238E27FC236}">
                <a16:creationId xmlns:a16="http://schemas.microsoft.com/office/drawing/2014/main" id="{E2A2B411-923B-4299-A702-869B39B52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46" y="6072292"/>
            <a:ext cx="2148411" cy="675648"/>
          </a:xfrm>
          <a:prstGeom prst="rect">
            <a:avLst/>
          </a:prstGeom>
        </p:spPr>
      </p:pic>
      <p:pic>
        <p:nvPicPr>
          <p:cNvPr id="9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93B5EB9C-AE7B-4AAA-9C2B-F82A995EA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52" y="5138627"/>
            <a:ext cx="2045314" cy="102265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D5804FF-17F4-44E1-9AC1-7821E73AD7E9}"/>
              </a:ext>
            </a:extLst>
          </p:cNvPr>
          <p:cNvSpPr txBox="1"/>
          <p:nvPr/>
        </p:nvSpPr>
        <p:spPr>
          <a:xfrm>
            <a:off x="3824654" y="2136531"/>
            <a:ext cx="42291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Skrócenie czasu przejazdu o ok. 10 min</a:t>
            </a:r>
          </a:p>
        </p:txBody>
      </p:sp>
    </p:spTree>
    <p:extLst>
      <p:ext uri="{BB962C8B-B14F-4D97-AF65-F5344CB8AC3E}">
        <p14:creationId xmlns:p14="http://schemas.microsoft.com/office/powerpoint/2010/main" val="587490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>
          <a:xfrm>
            <a:off x="523021" y="1555569"/>
            <a:ext cx="4991751" cy="32788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spcBef>
                <a:spcPct val="0"/>
              </a:spcBef>
            </a:pPr>
            <a:r>
              <a:rPr lang="pl-PL" altLang="pl-PL" b="1">
                <a:latin typeface="Arial"/>
                <a:cs typeface="Arial"/>
              </a:rPr>
              <a:t>10. Zmiany w natężeniach ruchu podczas </a:t>
            </a:r>
            <a:r>
              <a:rPr lang="pl-PL" altLang="pl-PL" b="1" dirty="0">
                <a:latin typeface="Arial"/>
                <a:cs typeface="Arial"/>
              </a:rPr>
              <a:t>pandemii</a:t>
            </a:r>
            <a:endParaRPr lang="pl-PL" altLang="pl-PL" b="1" dirty="0">
              <a:latin typeface="Arial" panose="020B0604020202020204" pitchFamily="34" charset="0"/>
              <a:cs typeface="Arial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cap="all"/>
              <a:t>TRISTAR – </a:t>
            </a:r>
            <a:r>
              <a:rPr lang="pl-PL" b="1" cap="all" err="1"/>
              <a:t>źródłO</a:t>
            </a:r>
            <a:r>
              <a:rPr lang="pl-PL" b="1" cap="all"/>
              <a:t> danych BADAWCZYCH</a:t>
            </a:r>
            <a:endParaRPr lang="pl-PL"/>
          </a:p>
        </p:txBody>
      </p:sp>
      <p:sp>
        <p:nvSpPr>
          <p:cNvPr id="7" name="pole tekstowe 1">
            <a:extLst>
              <a:ext uri="{FF2B5EF4-FFF2-40B4-BE49-F238E27FC236}">
                <a16:creationId xmlns:a16="http://schemas.microsoft.com/office/drawing/2014/main" id="{C6CEDFC8-46B1-4FD7-B723-E7DCF57FFBFA}"/>
              </a:ext>
            </a:extLst>
          </p:cNvPr>
          <p:cNvSpPr txBox="1"/>
          <p:nvPr/>
        </p:nvSpPr>
        <p:spPr>
          <a:xfrm>
            <a:off x="281356" y="6356839"/>
            <a:ext cx="866042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>
                <a:ea typeface="+mn-lt"/>
                <a:cs typeface="+mn-lt"/>
              </a:rPr>
              <a:t>Źródło: https://www.zdiz.gdynia.pl/ruch-na-gdynskich-drogach-w-czasie-pandemii/</a:t>
            </a:r>
            <a:endParaRPr lang="pl-PL"/>
          </a:p>
        </p:txBody>
      </p:sp>
      <p:pic>
        <p:nvPicPr>
          <p:cNvPr id="3" name="Obraz 5" descr="Obraz zawierający mapa&#10;&#10;Opis wygenerowany automatycznie">
            <a:extLst>
              <a:ext uri="{FF2B5EF4-FFF2-40B4-BE49-F238E27FC236}">
                <a16:creationId xmlns:a16="http://schemas.microsoft.com/office/drawing/2014/main" id="{D77D90BA-FA85-4CA3-BED7-D1478BDFEE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84" y="2808426"/>
            <a:ext cx="3562554" cy="3404244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AD29734A-1FDC-483C-905A-ECC42CF374CB}"/>
              </a:ext>
            </a:extLst>
          </p:cNvPr>
          <p:cNvSpPr txBox="1">
            <a:spLocks/>
          </p:cNvSpPr>
          <p:nvPr/>
        </p:nvSpPr>
        <p:spPr>
          <a:xfrm>
            <a:off x="179512" y="2132856"/>
            <a:ext cx="4206034" cy="569719"/>
          </a:xfrm>
          <a:prstGeom prst="rect">
            <a:avLst/>
          </a:prstGeom>
        </p:spPr>
        <p:txBody>
          <a:bodyPr vert="horz" lIns="68577" tIns="34289" rIns="68577" bIns="34289" rtlCol="0" anchor="t">
            <a:normAutofit/>
          </a:bodyPr>
          <a:lstStyle>
            <a:lvl1pPr marL="0" indent="0" algn="ctr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600">
                <a:solidFill>
                  <a:srgbClr val="003767"/>
                </a:solidFill>
              </a:rPr>
              <a:t>Analiza danych o liczbie pojazdów na 12 reprezentatywnych przekrojach </a:t>
            </a:r>
            <a:endParaRPr lang="pl-PL" sz="1600"/>
          </a:p>
        </p:txBody>
      </p:sp>
      <p:pic>
        <p:nvPicPr>
          <p:cNvPr id="10" name="Obraz 10">
            <a:extLst>
              <a:ext uri="{FF2B5EF4-FFF2-40B4-BE49-F238E27FC236}">
                <a16:creationId xmlns:a16="http://schemas.microsoft.com/office/drawing/2014/main" id="{1DFD5493-166B-4830-A588-7F03FCF7F7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6142" y="1886073"/>
            <a:ext cx="3705467" cy="483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583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pl-PL" altLang="pl-PL" b="1">
                <a:latin typeface="Arial"/>
                <a:cs typeface="Arial"/>
              </a:rPr>
              <a:t>11. Otwarte dane systemu TRISTAR</a:t>
            </a:r>
            <a:endParaRPr lang="pl-PL" altLang="pl-PL" b="1">
              <a:latin typeface="Arial" panose="020B0604020202020204" pitchFamily="34" charset="0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b="1" cap="all"/>
              <a:t>TRISTAR – </a:t>
            </a:r>
            <a:r>
              <a:rPr lang="pl-PL" sz="2000" b="1" cap="all" err="1"/>
              <a:t>źródłO</a:t>
            </a:r>
            <a:r>
              <a:rPr lang="pl-PL" sz="2000" b="1" cap="all"/>
              <a:t> danych BADAWCZYCH</a:t>
            </a:r>
            <a:endParaRPr lang="pl-PL" sz="2000"/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DD17B3D0-0F28-4776-AA27-0CC127CAA023}"/>
              </a:ext>
            </a:extLst>
          </p:cNvPr>
          <p:cNvSpPr txBox="1">
            <a:spLocks/>
          </p:cNvSpPr>
          <p:nvPr/>
        </p:nvSpPr>
        <p:spPr>
          <a:xfrm>
            <a:off x="254571" y="1984468"/>
            <a:ext cx="8561025" cy="1855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pl-PL" sz="1600" dirty="0">
                <a:latin typeface="Arial"/>
                <a:cs typeface="Arial"/>
              </a:rPr>
              <a:t>Udostępnienie danych:</a:t>
            </a:r>
            <a:br>
              <a:rPr lang="pl-PL" sz="1600" dirty="0">
                <a:latin typeface="Arial"/>
                <a:cs typeface="Arial"/>
              </a:rPr>
            </a:br>
            <a:r>
              <a:rPr lang="pl-PL" sz="1600" dirty="0">
                <a:latin typeface="Arial"/>
                <a:cs typeface="Arial"/>
              </a:rPr>
              <a:t>warunki ruchu (integracja z Krajowym Punktem Dostępowym GDDKiA i formatem DATEX II), </a:t>
            </a:r>
            <a:br>
              <a:rPr lang="pl-PL" sz="1600" dirty="0">
                <a:latin typeface="Arial"/>
                <a:cs typeface="Arial"/>
              </a:rPr>
            </a:br>
            <a:r>
              <a:rPr lang="pl-PL" sz="1600" dirty="0">
                <a:latin typeface="Arial"/>
                <a:cs typeface="Arial"/>
              </a:rPr>
              <a:t>dane z </a:t>
            </a:r>
            <a:r>
              <a:rPr lang="pl-PL" sz="1600" dirty="0">
                <a:latin typeface="SanukPro-Light"/>
                <a:cs typeface="Arial"/>
              </a:rPr>
              <a:t>drogowych stacji meteorologicznych, </a:t>
            </a:r>
            <a:br>
              <a:rPr lang="pl-PL" sz="1600" dirty="0">
                <a:ea typeface="+mn-lt"/>
                <a:cs typeface="Arial"/>
              </a:rPr>
            </a:br>
            <a:r>
              <a:rPr lang="pl-PL" sz="1600" dirty="0">
                <a:ea typeface="+mn-lt"/>
                <a:cs typeface="+mn-lt"/>
              </a:rPr>
              <a:t>treści wyświetlane na tablicach i znakach zmiennej treści, </a:t>
            </a:r>
            <a:br>
              <a:rPr lang="pl-PL" sz="1600" dirty="0">
                <a:ea typeface="+mn-lt"/>
                <a:cs typeface="+mn-lt"/>
              </a:rPr>
            </a:br>
            <a:r>
              <a:rPr lang="pl-PL" sz="1600" dirty="0">
                <a:ea typeface="+mn-lt"/>
                <a:cs typeface="+mn-lt"/>
              </a:rPr>
              <a:t>czasy przejazdu (pomiędzy punktami pomiarowymi w sieci drogowej), </a:t>
            </a:r>
            <a:br>
              <a:rPr lang="pl-PL" sz="1600" dirty="0">
                <a:ea typeface="+mn-lt"/>
                <a:cs typeface="+mn-lt"/>
              </a:rPr>
            </a:br>
            <a:r>
              <a:rPr lang="pl-PL" sz="1600" dirty="0">
                <a:ea typeface="+mn-lt"/>
                <a:cs typeface="+mn-lt"/>
              </a:rPr>
              <a:t>rozkłady jazdy transportu zbiorowego GTFS i rzeczywiste czasy przyjazdu na przystanki </a:t>
            </a:r>
          </a:p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pl-PL" sz="1600" dirty="0">
                <a:latin typeface="Arial"/>
                <a:cs typeface="Arial"/>
              </a:rPr>
              <a:t>obrazy z kamer, </a:t>
            </a:r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31BB078-F93C-4D93-A2A6-CF41DBD7FF34}"/>
              </a:ext>
            </a:extLst>
          </p:cNvPr>
          <p:cNvSpPr txBox="1"/>
          <p:nvPr/>
        </p:nvSpPr>
        <p:spPr>
          <a:xfrm>
            <a:off x="2862324" y="6520711"/>
            <a:ext cx="1884356" cy="25441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>
                <a:ea typeface="+mn-lt"/>
                <a:cs typeface="+mn-lt"/>
              </a:rPr>
              <a:t>otwartedane.gdynia.pl</a:t>
            </a:r>
            <a:endParaRPr lang="pl-PL">
              <a:ea typeface="+mn-lt"/>
              <a:cs typeface="+mn-lt"/>
            </a:endParaRPr>
          </a:p>
        </p:txBody>
      </p:sp>
      <p:pic>
        <p:nvPicPr>
          <p:cNvPr id="11" name="Obraz 11">
            <a:extLst>
              <a:ext uri="{FF2B5EF4-FFF2-40B4-BE49-F238E27FC236}">
                <a16:creationId xmlns:a16="http://schemas.microsoft.com/office/drawing/2014/main" id="{AC8555AF-3903-444C-A655-0A00E4692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71" y="3587636"/>
            <a:ext cx="4578554" cy="3091241"/>
          </a:xfrm>
          <a:prstGeom prst="rect">
            <a:avLst/>
          </a:prstGeom>
        </p:spPr>
      </p:pic>
      <p:pic>
        <p:nvPicPr>
          <p:cNvPr id="12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A31FB23B-05DF-49A1-8C32-AAE7DD0431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5" y="5238918"/>
            <a:ext cx="2063136" cy="1304487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3331894-0750-46E6-931D-40893DABCCB1}"/>
              </a:ext>
            </a:extLst>
          </p:cNvPr>
          <p:cNvSpPr txBox="1"/>
          <p:nvPr/>
        </p:nvSpPr>
        <p:spPr>
          <a:xfrm>
            <a:off x="92904" y="6520710"/>
            <a:ext cx="1884356" cy="25441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>
                <a:ea typeface="+mn-lt"/>
                <a:cs typeface="+mn-lt"/>
              </a:rPr>
              <a:t>trojmiasto.pl</a:t>
            </a:r>
            <a:endParaRPr lang="pl-PL"/>
          </a:p>
        </p:txBody>
      </p:sp>
      <p:pic>
        <p:nvPicPr>
          <p:cNvPr id="15" name="Obraz 15" descr="Obraz zawierający tekst&#10;&#10;Opis wygenerowany automatycznie">
            <a:extLst>
              <a:ext uri="{FF2B5EF4-FFF2-40B4-BE49-F238E27FC236}">
                <a16:creationId xmlns:a16="http://schemas.microsoft.com/office/drawing/2014/main" id="{73174130-5198-48EE-AFBC-0394B4193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07" y="3882887"/>
            <a:ext cx="2013974" cy="1042292"/>
          </a:xfrm>
          <a:prstGeom prst="rect">
            <a:avLst/>
          </a:prstGeom>
        </p:spPr>
      </p:pic>
      <p:pic>
        <p:nvPicPr>
          <p:cNvPr id="16" name="Obraz 16" descr="Obraz zawierający stół&#10;&#10;Opis wygenerowany automatycznie">
            <a:extLst>
              <a:ext uri="{FF2B5EF4-FFF2-40B4-BE49-F238E27FC236}">
                <a16:creationId xmlns:a16="http://schemas.microsoft.com/office/drawing/2014/main" id="{25F9EB1F-8FF6-4858-B670-7E053E96B7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200" y="4270120"/>
            <a:ext cx="1194825" cy="1152730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57CAD69-8A66-458A-A0D3-B5853BD74D55}"/>
              </a:ext>
            </a:extLst>
          </p:cNvPr>
          <p:cNvSpPr txBox="1"/>
          <p:nvPr/>
        </p:nvSpPr>
        <p:spPr>
          <a:xfrm>
            <a:off x="2493613" y="5488323"/>
            <a:ext cx="1884356" cy="25441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>
                <a:ea typeface="+mn-lt"/>
                <a:cs typeface="+mn-lt"/>
              </a:rPr>
              <a:t>Aplikacja </a:t>
            </a:r>
            <a:r>
              <a:rPr lang="pl-PL" sz="1000" err="1">
                <a:ea typeface="+mn-lt"/>
                <a:cs typeface="+mn-lt"/>
              </a:rPr>
              <a:t>Zdążuś</a:t>
            </a:r>
            <a:endParaRPr lang="pl-PL" err="1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9173C10-5DB5-4919-9C91-B1B7453D8C7E}"/>
              </a:ext>
            </a:extLst>
          </p:cNvPr>
          <p:cNvSpPr txBox="1"/>
          <p:nvPr/>
        </p:nvSpPr>
        <p:spPr>
          <a:xfrm>
            <a:off x="92903" y="4947549"/>
            <a:ext cx="1884356" cy="25441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>
                <a:ea typeface="+mn-lt"/>
                <a:cs typeface="+mn-lt"/>
              </a:rPr>
              <a:t>tristar.gdynia.pl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926265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pl-PL" altLang="pl-PL" b="1">
                <a:latin typeface="Arial"/>
                <a:cs typeface="Arial"/>
              </a:rPr>
              <a:t>12. Doktorat wdrożeniowy</a:t>
            </a:r>
            <a:endParaRPr lang="pl-PL" altLang="pl-PL" b="1">
              <a:latin typeface="Arial" panose="020B0604020202020204" pitchFamily="34" charset="0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b="1" cap="all"/>
              <a:t>TRISTAR – </a:t>
            </a:r>
            <a:r>
              <a:rPr lang="pl-PL" sz="2000" b="1" cap="all" err="1"/>
              <a:t>źródłO</a:t>
            </a:r>
            <a:r>
              <a:rPr lang="pl-PL" sz="2000" b="1" cap="all"/>
              <a:t> danych BADAWCZYCH</a:t>
            </a:r>
            <a:endParaRPr lang="pl-PL" sz="2000"/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DD17B3D0-0F28-4776-AA27-0CC127CAA023}"/>
              </a:ext>
            </a:extLst>
          </p:cNvPr>
          <p:cNvSpPr txBox="1">
            <a:spLocks/>
          </p:cNvSpPr>
          <p:nvPr/>
        </p:nvSpPr>
        <p:spPr>
          <a:xfrm>
            <a:off x="279152" y="2058210"/>
            <a:ext cx="8438122" cy="40599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pl-PL" sz="1800" b="1">
                <a:ea typeface="+mn-lt"/>
                <a:cs typeface="+mn-lt"/>
              </a:rPr>
              <a:t>Aplikacja modeli czasów przejazdu pojazdów transportu zbiorowego </a:t>
            </a:r>
            <a:endParaRPr lang="pl-PL" sz="1800">
              <a:ea typeface="+mn-lt"/>
              <a:cs typeface="+mn-lt"/>
            </a:endParaRPr>
          </a:p>
          <a:p>
            <a:pPr algn="ctr">
              <a:buNone/>
            </a:pPr>
            <a:r>
              <a:rPr lang="pl-PL" sz="1800" b="1">
                <a:ea typeface="+mn-lt"/>
                <a:cs typeface="+mn-lt"/>
              </a:rPr>
              <a:t>w nowoczesnym zarządzaniu ruchem drogowym</a:t>
            </a:r>
            <a:endParaRPr lang="pl-PL" sz="1800">
              <a:ea typeface="+mn-lt"/>
              <a:cs typeface="+mn-lt"/>
            </a:endParaRP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endParaRPr lang="pl-PL" sz="1800" b="1">
              <a:latin typeface="Arial"/>
              <a:ea typeface="+mn-lt"/>
              <a:cs typeface="Arial"/>
            </a:endParaRP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endParaRPr lang="pl-PL" sz="1800">
              <a:latin typeface="Arial"/>
              <a:cs typeface="Arial"/>
            </a:endParaRP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r>
              <a:rPr lang="pl-PL" sz="1800">
                <a:latin typeface="Arial"/>
                <a:cs typeface="Arial"/>
              </a:rPr>
              <a:t>Analiza danych z systemu TRISTAR o przejazdach pojazdów transportu zbiorowego.</a:t>
            </a: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endParaRPr lang="pl-PL" sz="1800" b="1">
              <a:latin typeface="Arial"/>
              <a:cs typeface="Arial"/>
            </a:endParaRP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r>
              <a:rPr lang="pl-PL" sz="1800">
                <a:ea typeface="+mn-lt"/>
                <a:cs typeface="+mn-lt"/>
              </a:rPr>
              <a:t>Praktycznym efektem rozwiązania problemu badawczego będzie wspomaganie pracy inżyniera ruchu pracującego jako operator systemu zarządzania ruchem. Przyspieszy to czas reakcji na zaburzenia w ruchu drogowym oraz szybszą identyfikację sytuacji incydentalnych. Dodatkowo będzie wspomagać prace planistyczne i usprawnianie strategii sterowania ruchem. </a:t>
            </a:r>
            <a:endParaRPr lang="pl-PL" sz="1800"/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endParaRPr lang="pl-PL" sz="1800">
              <a:latin typeface="SanukPro-Light"/>
              <a:cs typeface="Arial"/>
            </a:endParaRP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r>
              <a:rPr lang="pl-PL" sz="1800">
                <a:latin typeface="SanukPro-Light"/>
                <a:cs typeface="Arial"/>
              </a:rPr>
              <a:t>Możliwość wykorzystania efektów pracy w operacyjnym i strategicznym zarządzaniu ruchem w innych miastach wyposażonych w usługi ITS. </a:t>
            </a:r>
          </a:p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endParaRPr lang="pl-PL" sz="1800" b="1">
              <a:latin typeface="Arial"/>
              <a:cs typeface="Arial"/>
            </a:endParaRPr>
          </a:p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endParaRPr lang="pl-PL" sz="1800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22444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93E8E4C-AFFA-487A-A716-E7D9D106F5AB}"/>
              </a:ext>
            </a:extLst>
          </p:cNvPr>
          <p:cNvSpPr/>
          <p:nvPr/>
        </p:nvSpPr>
        <p:spPr>
          <a:xfrm>
            <a:off x="7044506" y="5344773"/>
            <a:ext cx="513484" cy="267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0BDBD41-FF8C-480D-99E8-C4620C3319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cap="all">
                <a:ea typeface="+mj-lt"/>
                <a:cs typeface="+mj-lt"/>
              </a:rPr>
              <a:t>USŁUGI ITS – ŹRÓDŁO DANYCH BADAWCZYCH</a:t>
            </a:r>
            <a:endParaRPr lang="pl-PL">
              <a:ea typeface="+mj-lt"/>
              <a:cs typeface="+mj-l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2857EB1-199B-40E5-8273-3792887037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000" y="2057721"/>
            <a:ext cx="8275430" cy="45887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pl-PL" sz="1800" dirty="0">
                <a:ea typeface="+mj-lt"/>
                <a:cs typeface="+mj-lt"/>
              </a:rPr>
              <a:t>Prowadzone prace z wykorzystaniem danych z usług ITS wskazują na ich przydatność w pracach badawczych</a:t>
            </a:r>
            <a:endParaRPr lang="en-US" dirty="0"/>
          </a:p>
          <a:p>
            <a:pPr algn="just"/>
            <a:r>
              <a:rPr lang="pl-PL" sz="1800" dirty="0">
                <a:ea typeface="+mj-lt"/>
                <a:cs typeface="+mj-lt"/>
              </a:rPr>
              <a:t>Wykorzystanie danych z usług ITS jest pożądane w kontekście badań nad zagadnieniami transportu </a:t>
            </a:r>
            <a:endParaRPr lang="pl-PL" sz="1800" dirty="0"/>
          </a:p>
          <a:p>
            <a:pPr algn="just"/>
            <a:r>
              <a:rPr lang="pl-PL" sz="1800" dirty="0">
                <a:ea typeface="+mj-lt"/>
                <a:cs typeface="+mj-lt"/>
              </a:rPr>
              <a:t>Zastosowanie usług ITS pozwala na opracowanie nowych metodologii badań i budowy zależności matematycznych na podstawie pozyskanych danych, uzupełniając tym samym dotychczasowe luki w dostępie do informacji</a:t>
            </a:r>
            <a:endParaRPr lang="pl-PL" sz="1800" dirty="0"/>
          </a:p>
          <a:p>
            <a:pPr algn="just"/>
            <a:r>
              <a:rPr lang="pl-PL" sz="1800" dirty="0"/>
              <a:t>Udostępnianie danych z systemów ITS w postaci </a:t>
            </a:r>
            <a:r>
              <a:rPr lang="pl-PL" sz="1800" b="1" dirty="0"/>
              <a:t>otwartych danych</a:t>
            </a:r>
            <a:r>
              <a:rPr lang="pl-PL" sz="1800" dirty="0"/>
              <a:t> może wpływać pozytywnie na rozwój badań i pojawianie się innowacji w transporcie</a:t>
            </a:r>
          </a:p>
          <a:p>
            <a:pPr algn="just"/>
            <a:r>
              <a:rPr lang="pl-PL" sz="1800" dirty="0">
                <a:ea typeface="+mj-lt"/>
                <a:cs typeface="+mj-lt"/>
              </a:rPr>
              <a:t>Z perspektywy planowania transportu, prowadzenia polityki transportowej, badanie czasu i prędkości przejazdu pojazdów transportu zbiorowego może stanowić element </a:t>
            </a:r>
            <a:r>
              <a:rPr lang="pl-PL" sz="1800" b="1" dirty="0">
                <a:ea typeface="+mj-lt"/>
                <a:cs typeface="+mj-lt"/>
              </a:rPr>
              <a:t>oceny atrakcyjności</a:t>
            </a:r>
            <a:r>
              <a:rPr lang="pl-PL" sz="1800" dirty="0">
                <a:ea typeface="+mj-lt"/>
                <a:cs typeface="+mj-lt"/>
              </a:rPr>
              <a:t> transportu zbiorowego, a także zaspokojenia oczekiwań podróżnych dotyczących oferty przewozowej</a:t>
            </a:r>
            <a:endParaRPr lang="pl-PL" sz="1800" dirty="0"/>
          </a:p>
          <a:p>
            <a:pPr algn="just"/>
            <a:r>
              <a:rPr lang="pl-PL" sz="1800" dirty="0"/>
              <a:t>Wykorzystanie danych w </a:t>
            </a:r>
            <a:r>
              <a:rPr lang="pl-PL" sz="1800" b="1" dirty="0"/>
              <a:t>analizach efektywności </a:t>
            </a:r>
            <a:r>
              <a:rPr lang="pl-PL" sz="1800" dirty="0"/>
              <a:t>planowanych wdrożeń </a:t>
            </a:r>
            <a:br>
              <a:rPr lang="pl-PL" sz="1800" dirty="0"/>
            </a:br>
            <a:r>
              <a:rPr lang="pl-PL" sz="1800" dirty="0"/>
              <a:t>w zakresie transportu </a:t>
            </a:r>
          </a:p>
          <a:p>
            <a:pPr algn="just"/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4DB567D-1DC5-49E6-8680-56DCC3CAA7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b="1"/>
              <a:t>Podsumowanie</a:t>
            </a:r>
          </a:p>
        </p:txBody>
      </p:sp>
    </p:spTree>
    <p:extLst>
      <p:ext uri="{BB962C8B-B14F-4D97-AF65-F5344CB8AC3E}">
        <p14:creationId xmlns:p14="http://schemas.microsoft.com/office/powerpoint/2010/main" val="1110831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>
            <a:extLst>
              <a:ext uri="{FF2B5EF4-FFF2-40B4-BE49-F238E27FC236}">
                <a16:creationId xmlns:a16="http://schemas.microsoft.com/office/drawing/2014/main" id="{34A2A08E-3579-4567-8DF1-6EE59FAE43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spcBef>
                <a:spcPts val="750"/>
              </a:spcBef>
            </a:pPr>
            <a:r>
              <a:rPr lang="pl-PL" b="1">
                <a:ea typeface="+mj-lt"/>
                <a:cs typeface="+mj-lt"/>
              </a:rPr>
              <a:t>Inteligentne Systemy Transportowe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BE76CEB-A6B8-459D-B0DF-A0B271BFC1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606" y="1480296"/>
            <a:ext cx="5451954" cy="3799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000" b="1">
                <a:latin typeface="Arial"/>
                <a:cs typeface="Arial"/>
              </a:rPr>
              <a:t>Wybrane miasta z usługami ITS  </a:t>
            </a:r>
            <a:endParaRPr lang="pl-PL"/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447C647B-7B84-4496-8DB3-B4FB1110F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882" y="2181303"/>
            <a:ext cx="3716448" cy="42779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pl-PL" b="1" dirty="0">
                <a:latin typeface="Arial"/>
                <a:cs typeface="Arial"/>
              </a:rPr>
              <a:t>Główne usługi ITS</a:t>
            </a:r>
          </a:p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en-US" dirty="0" err="1">
                <a:ea typeface="+mj-lt"/>
                <a:cs typeface="+mj-lt"/>
              </a:rPr>
              <a:t>Zgodnie</a:t>
            </a:r>
            <a:r>
              <a:rPr lang="en-US" dirty="0">
                <a:ea typeface="+mj-lt"/>
                <a:cs typeface="+mj-lt"/>
              </a:rPr>
              <a:t> z </a:t>
            </a:r>
            <a:r>
              <a:rPr lang="en-US" dirty="0" err="1">
                <a:ea typeface="+mj-lt"/>
                <a:cs typeface="+mj-lt"/>
              </a:rPr>
              <a:t>architekturą</a:t>
            </a:r>
            <a:r>
              <a:rPr lang="en-US" dirty="0">
                <a:ea typeface="+mj-lt"/>
                <a:cs typeface="+mj-lt"/>
              </a:rPr>
              <a:t> FRAME</a:t>
            </a:r>
          </a:p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endParaRPr lang="en-US" dirty="0">
              <a:ea typeface="+mj-lt"/>
              <a:cs typeface="+mj-lt"/>
            </a:endParaRPr>
          </a:p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en-US" dirty="0" err="1">
                <a:ea typeface="+mj-lt"/>
                <a:cs typeface="+mj-lt"/>
              </a:rPr>
              <a:t>Zarządzanie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ruchem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miejskim</a:t>
            </a:r>
            <a:r>
              <a:rPr lang="en-US" dirty="0">
                <a:ea typeface="+mj-lt"/>
                <a:cs typeface="+mj-lt"/>
              </a:rPr>
              <a:t>,</a:t>
            </a:r>
            <a:endParaRPr lang="pl-PL" dirty="0">
              <a:ea typeface="+mj-lt"/>
              <a:cs typeface="+mj-lt"/>
            </a:endParaRPr>
          </a:p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en-US" dirty="0" err="1">
                <a:ea typeface="+mj-lt"/>
                <a:cs typeface="+mj-lt"/>
              </a:rPr>
              <a:t>Zarządzanie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ruchem</a:t>
            </a:r>
            <a:r>
              <a:rPr lang="en-US" dirty="0">
                <a:ea typeface="+mj-lt"/>
                <a:cs typeface="+mj-lt"/>
              </a:rPr>
              <a:t> w </a:t>
            </a:r>
            <a:r>
              <a:rPr lang="en-US" dirty="0" err="1">
                <a:ea typeface="+mj-lt"/>
                <a:cs typeface="+mj-lt"/>
              </a:rPr>
              <a:t>tunelach</a:t>
            </a:r>
            <a:r>
              <a:rPr lang="en-US" dirty="0">
                <a:ea typeface="+mj-lt"/>
                <a:cs typeface="+mj-lt"/>
              </a:rPr>
              <a:t>, </a:t>
            </a:r>
            <a:r>
              <a:rPr lang="en-US" dirty="0" err="1">
                <a:ea typeface="+mj-lt"/>
                <a:cs typeface="+mj-lt"/>
              </a:rPr>
              <a:t>na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mostach</a:t>
            </a:r>
            <a:r>
              <a:rPr lang="en-US" dirty="0">
                <a:ea typeface="+mj-lt"/>
                <a:cs typeface="+mj-lt"/>
              </a:rPr>
              <a:t>, </a:t>
            </a:r>
            <a:r>
              <a:rPr lang="en-US" dirty="0" err="1">
                <a:ea typeface="+mj-lt"/>
                <a:cs typeface="+mj-lt"/>
              </a:rPr>
              <a:t>parkingach</a:t>
            </a:r>
            <a:endParaRPr lang="pl-PL" dirty="0" err="1">
              <a:ea typeface="+mj-lt"/>
              <a:cs typeface="+mj-lt"/>
            </a:endParaRPr>
          </a:p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en-US" dirty="0" err="1">
                <a:ea typeface="+mj-lt"/>
                <a:cs typeface="+mj-lt"/>
              </a:rPr>
              <a:t>Zarządzanie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incydentami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drogowymi</a:t>
            </a:r>
            <a:r>
              <a:rPr lang="en-US" dirty="0">
                <a:ea typeface="+mj-lt"/>
                <a:cs typeface="+mj-lt"/>
              </a:rPr>
              <a:t>,</a:t>
            </a:r>
            <a:endParaRPr lang="pl-PL" dirty="0">
              <a:ea typeface="+mj-lt"/>
              <a:cs typeface="+mj-lt"/>
            </a:endParaRPr>
          </a:p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en-US" dirty="0" err="1">
                <a:ea typeface="+mj-lt"/>
                <a:cs typeface="+mj-lt"/>
              </a:rPr>
              <a:t>Zarządzanie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informacją</a:t>
            </a:r>
            <a:r>
              <a:rPr lang="en-US" dirty="0">
                <a:ea typeface="+mj-lt"/>
                <a:cs typeface="+mj-lt"/>
              </a:rPr>
              <a:t> o </a:t>
            </a:r>
            <a:r>
              <a:rPr lang="en-US" dirty="0" err="1">
                <a:ea typeface="+mj-lt"/>
                <a:cs typeface="+mj-lt"/>
              </a:rPr>
              <a:t>środowisku</a:t>
            </a:r>
            <a:r>
              <a:rPr lang="en-US" dirty="0">
                <a:ea typeface="+mj-lt"/>
                <a:cs typeface="+mj-lt"/>
              </a:rPr>
              <a:t>,</a:t>
            </a:r>
            <a:endParaRPr lang="en-US" dirty="0"/>
          </a:p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en-US" dirty="0" err="1">
                <a:ea typeface="+mj-lt"/>
                <a:cs typeface="+mj-lt"/>
              </a:rPr>
              <a:t>Zarządzanie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pojazdami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transportu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zbiorowego</a:t>
            </a:r>
            <a:r>
              <a:rPr lang="en-US" dirty="0">
                <a:ea typeface="+mj-lt"/>
                <a:cs typeface="+mj-lt"/>
              </a:rPr>
              <a:t>,</a:t>
            </a:r>
            <a:endParaRPr lang="pl-PL" dirty="0">
              <a:ea typeface="+mj-lt"/>
              <a:cs typeface="+mj-lt"/>
            </a:endParaRPr>
          </a:p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en-US" dirty="0" err="1">
                <a:ea typeface="+mj-lt"/>
                <a:cs typeface="+mj-lt"/>
              </a:rPr>
              <a:t>Zarządzanie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opłatami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i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rozkładami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jazdy</a:t>
            </a:r>
            <a:r>
              <a:rPr lang="en-US" dirty="0">
                <a:ea typeface="+mj-lt"/>
                <a:cs typeface="+mj-lt"/>
              </a:rPr>
              <a:t>,</a:t>
            </a:r>
            <a:endParaRPr lang="en-US" dirty="0"/>
          </a:p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en-US" dirty="0" err="1">
                <a:ea typeface="+mj-lt"/>
                <a:cs typeface="+mj-lt"/>
              </a:rPr>
              <a:t>Zarządzanie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infrastrukturą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i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kierowcami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transportu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publicznego</a:t>
            </a:r>
            <a:r>
              <a:rPr lang="en-US" dirty="0">
                <a:ea typeface="+mj-lt"/>
                <a:cs typeface="+mj-lt"/>
              </a:rPr>
              <a:t>,</a:t>
            </a:r>
            <a:endParaRPr lang="en-US" dirty="0"/>
          </a:p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en-US" dirty="0" err="1">
                <a:ea typeface="+mj-lt"/>
                <a:cs typeface="+mj-lt"/>
              </a:rPr>
              <a:t>Zarządzanie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informacją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dla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podróżnych</a:t>
            </a:r>
            <a:r>
              <a:rPr lang="en-US" dirty="0">
                <a:ea typeface="+mj-lt"/>
                <a:cs typeface="+mj-lt"/>
              </a:rPr>
              <a:t>, </a:t>
            </a:r>
            <a:endParaRPr lang="pl-PL" dirty="0">
              <a:ea typeface="+mj-lt"/>
              <a:cs typeface="+mj-lt"/>
            </a:endParaRPr>
          </a:p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en-US" dirty="0" err="1">
                <a:ea typeface="+mj-lt"/>
                <a:cs typeface="+mj-lt"/>
              </a:rPr>
              <a:t>Zarządzanie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naruszeniami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przepisów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ruchu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drogowego</a:t>
            </a:r>
            <a:r>
              <a:rPr lang="en-US" dirty="0">
                <a:ea typeface="+mj-lt"/>
                <a:cs typeface="+mj-lt"/>
              </a:rPr>
              <a:t>, </a:t>
            </a:r>
            <a:endParaRPr lang="en-US" dirty="0"/>
          </a:p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B2A8C0B1-DEBE-452E-BE1A-DFF77EF5F0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631" y="1950916"/>
            <a:ext cx="4911968" cy="4770314"/>
          </a:xfrm>
          <a:prstGeom prst="rect">
            <a:avLst/>
          </a:prstGeom>
        </p:spPr>
      </p:pic>
      <p:sp>
        <p:nvSpPr>
          <p:cNvPr id="2" name="pole tekstowe 12">
            <a:extLst>
              <a:ext uri="{FF2B5EF4-FFF2-40B4-BE49-F238E27FC236}">
                <a16:creationId xmlns:a16="http://schemas.microsoft.com/office/drawing/2014/main" id="{1248C252-37C4-4F38-9F0D-04EC6A9F0319}"/>
              </a:ext>
            </a:extLst>
          </p:cNvPr>
          <p:cNvSpPr txBox="1"/>
          <p:nvPr/>
        </p:nvSpPr>
        <p:spPr>
          <a:xfrm>
            <a:off x="4041449" y="6468755"/>
            <a:ext cx="1884356" cy="25441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>
                <a:ea typeface="+mn-lt"/>
                <a:cs typeface="+mn-lt"/>
              </a:rPr>
              <a:t>bing.maps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749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3DE0752-66E4-4C04-A956-184332077171}"/>
              </a:ext>
            </a:extLst>
          </p:cNvPr>
          <p:cNvSpPr txBox="1">
            <a:spLocks/>
          </p:cNvSpPr>
          <p:nvPr/>
        </p:nvSpPr>
        <p:spPr>
          <a:xfrm>
            <a:off x="1555175" y="5259340"/>
            <a:ext cx="6242400" cy="591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b="1">
                <a:latin typeface="Arial"/>
                <a:cs typeface="Arial"/>
              </a:rPr>
              <a:t>Jacek </a:t>
            </a:r>
            <a:r>
              <a:rPr lang="pl-PL" sz="2000" b="1" err="1">
                <a:latin typeface="Arial"/>
                <a:cs typeface="Arial"/>
              </a:rPr>
              <a:t>Oskarbski</a:t>
            </a:r>
            <a:r>
              <a:rPr lang="pl-PL" sz="2000" b="1">
                <a:latin typeface="Arial"/>
                <a:cs typeface="Arial"/>
              </a:rPr>
              <a:t>: joskar@pg.edu.pl</a:t>
            </a:r>
            <a:endParaRPr lang="pl-PL" sz="2000" b="1">
              <a:latin typeface="SanukPro-Light"/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l-PL" sz="2000" b="1">
              <a:latin typeface="Arial"/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b="1">
                <a:latin typeface="Arial"/>
                <a:cs typeface="Arial"/>
              </a:rPr>
              <a:t>Karol Żarski: karol.zarski@pg.edu.pl</a:t>
            </a:r>
            <a:endParaRPr lang="pl-PL" sz="2000" b="1"/>
          </a:p>
        </p:txBody>
      </p:sp>
    </p:spTree>
    <p:extLst>
      <p:ext uri="{BB962C8B-B14F-4D97-AF65-F5344CB8AC3E}">
        <p14:creationId xmlns:p14="http://schemas.microsoft.com/office/powerpoint/2010/main" val="1188252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pl-PL" altLang="pl-PL" b="1">
                <a:latin typeface="Arial"/>
                <a:cs typeface="Arial"/>
              </a:rPr>
              <a:t>1. Dane do modelowania ruchu</a:t>
            </a:r>
            <a:endParaRPr lang="pl-PL" altLang="pl-PL" b="1">
              <a:latin typeface="Arial" panose="020B0604020202020204" pitchFamily="34" charset="0"/>
              <a:cs typeface="Arial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b="1" cap="all"/>
              <a:t>TRISTAR – </a:t>
            </a:r>
            <a:r>
              <a:rPr lang="pl-PL" sz="2000" b="1" cap="all" err="1"/>
              <a:t>źródłO</a:t>
            </a:r>
            <a:r>
              <a:rPr lang="pl-PL" sz="2000" b="1" cap="all"/>
              <a:t> danych BADAWCZYCH</a:t>
            </a:r>
            <a:endParaRPr lang="pl-PL" sz="2000"/>
          </a:p>
        </p:txBody>
      </p:sp>
      <p:sp>
        <p:nvSpPr>
          <p:cNvPr id="7" name="pole tekstowe 1">
            <a:extLst>
              <a:ext uri="{FF2B5EF4-FFF2-40B4-BE49-F238E27FC236}">
                <a16:creationId xmlns:a16="http://schemas.microsoft.com/office/drawing/2014/main" id="{C6CEDFC8-46B1-4FD7-B723-E7DCF57FFBFA}"/>
              </a:ext>
            </a:extLst>
          </p:cNvPr>
          <p:cNvSpPr txBox="1"/>
          <p:nvPr/>
        </p:nvSpPr>
        <p:spPr>
          <a:xfrm>
            <a:off x="281356" y="6356839"/>
            <a:ext cx="8660420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err="1">
                <a:ea typeface="+mn-lt"/>
                <a:cs typeface="+mn-lt"/>
              </a:rPr>
              <a:t>Oskarbski</a:t>
            </a:r>
            <a:r>
              <a:rPr lang="pl-PL" sz="1000">
                <a:ea typeface="+mn-lt"/>
                <a:cs typeface="+mn-lt"/>
              </a:rPr>
              <a:t> J, Miszewski M, Zawisza M, Żarski K. Zasilanie modeli systemów transportowych danymi z systemu zarządzania ruchem. IV Konferencja Naukowo-Techniczna : </a:t>
            </a:r>
            <a:r>
              <a:rPr lang="pl-PL" sz="1000" err="1">
                <a:ea typeface="+mn-lt"/>
                <a:cs typeface="+mn-lt"/>
              </a:rPr>
              <a:t>modelling</a:t>
            </a:r>
            <a:r>
              <a:rPr lang="pl-PL" sz="1000">
                <a:ea typeface="+mn-lt"/>
                <a:cs typeface="+mn-lt"/>
              </a:rPr>
              <a:t> 2014: Modelowanie podróży i prognozowanie ruchu. 2014</a:t>
            </a:r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27AA427E-6B02-4E4C-AF47-52DFEFC31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2" y="3572395"/>
            <a:ext cx="3849329" cy="2703857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7515E6C2-8061-4846-868F-A2FE3392C71E}"/>
              </a:ext>
            </a:extLst>
          </p:cNvPr>
          <p:cNvSpPr txBox="1">
            <a:spLocks/>
          </p:cNvSpPr>
          <p:nvPr/>
        </p:nvSpPr>
        <p:spPr>
          <a:xfrm>
            <a:off x="279152" y="2014249"/>
            <a:ext cx="3552278" cy="8316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pl-PL" sz="1600">
                <a:latin typeface="Arial"/>
                <a:cs typeface="Arial"/>
              </a:rPr>
              <a:t>Wykorzystanie danych z systemu do modelowania ruchu na potrzeby operacyjne i planistyczne</a:t>
            </a:r>
          </a:p>
        </p:txBody>
      </p:sp>
      <p:pic>
        <p:nvPicPr>
          <p:cNvPr id="2" name="Obraz 2">
            <a:extLst>
              <a:ext uri="{FF2B5EF4-FFF2-40B4-BE49-F238E27FC236}">
                <a16:creationId xmlns:a16="http://schemas.microsoft.com/office/drawing/2014/main" id="{BF24CF0E-9B27-4F3E-B562-20C29A4AD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538" y="1950205"/>
            <a:ext cx="5073161" cy="42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3407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8C7D29D0-A097-4E71-AA65-0A2936DEA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4885" y="1864286"/>
            <a:ext cx="3658511" cy="182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>
          <a:xfrm>
            <a:off x="523021" y="1476742"/>
            <a:ext cx="4754766" cy="40671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pl-PL" altLang="pl-PL" b="1">
                <a:latin typeface="Arial"/>
                <a:cs typeface="Arial"/>
              </a:rPr>
              <a:t>2. Modelowanie prędkości pojazdów TZ</a:t>
            </a:r>
            <a:endParaRPr lang="pl-PL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b="1" cap="all"/>
              <a:t>TRISTAR – </a:t>
            </a:r>
            <a:r>
              <a:rPr lang="pl-PL" sz="2000" b="1" cap="all" err="1"/>
              <a:t>źródłO</a:t>
            </a:r>
            <a:r>
              <a:rPr lang="pl-PL" sz="2000" b="1" cap="all"/>
              <a:t> danych BADAWCZYCH</a:t>
            </a:r>
            <a:endParaRPr lang="pl-PL" sz="2000"/>
          </a:p>
        </p:txBody>
      </p:sp>
      <p:sp>
        <p:nvSpPr>
          <p:cNvPr id="7" name="pole tekstowe 1">
            <a:extLst>
              <a:ext uri="{FF2B5EF4-FFF2-40B4-BE49-F238E27FC236}">
                <a16:creationId xmlns:a16="http://schemas.microsoft.com/office/drawing/2014/main" id="{C6CEDFC8-46B1-4FD7-B723-E7DCF57FFBFA}"/>
              </a:ext>
            </a:extLst>
          </p:cNvPr>
          <p:cNvSpPr txBox="1"/>
          <p:nvPr/>
        </p:nvSpPr>
        <p:spPr>
          <a:xfrm>
            <a:off x="281356" y="6356839"/>
            <a:ext cx="8660420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err="1">
                <a:ea typeface="+mn-lt"/>
                <a:cs typeface="+mn-lt"/>
              </a:rPr>
              <a:t>Oskarbski</a:t>
            </a:r>
            <a:r>
              <a:rPr lang="pl-PL" sz="1000">
                <a:ea typeface="+mn-lt"/>
                <a:cs typeface="+mn-lt"/>
              </a:rPr>
              <a:t> J, </a:t>
            </a:r>
            <a:r>
              <a:rPr lang="pl-PL" sz="1000" err="1">
                <a:ea typeface="+mn-lt"/>
                <a:cs typeface="+mn-lt"/>
              </a:rPr>
              <a:t>Birr</a:t>
            </a:r>
            <a:r>
              <a:rPr lang="pl-PL" sz="1000">
                <a:ea typeface="+mn-lt"/>
                <a:cs typeface="+mn-lt"/>
              </a:rPr>
              <a:t> K, Miszewski M, Żarski K. </a:t>
            </a:r>
            <a:r>
              <a:rPr lang="pl-PL" sz="1000" err="1">
                <a:ea typeface="+mn-lt"/>
                <a:cs typeface="+mn-lt"/>
              </a:rPr>
              <a:t>Estimating</a:t>
            </a:r>
            <a:r>
              <a:rPr lang="pl-PL" sz="1000">
                <a:ea typeface="+mn-lt"/>
                <a:cs typeface="+mn-lt"/>
              </a:rPr>
              <a:t> the </a:t>
            </a:r>
            <a:r>
              <a:rPr lang="pl-PL" sz="1000" err="1">
                <a:ea typeface="+mn-lt"/>
                <a:cs typeface="+mn-lt"/>
              </a:rPr>
              <a:t>Average</a:t>
            </a:r>
            <a:r>
              <a:rPr lang="pl-PL" sz="1000">
                <a:ea typeface="+mn-lt"/>
                <a:cs typeface="+mn-lt"/>
              </a:rPr>
              <a:t> </a:t>
            </a:r>
            <a:r>
              <a:rPr lang="pl-PL" sz="1000" err="1">
                <a:ea typeface="+mn-lt"/>
                <a:cs typeface="+mn-lt"/>
              </a:rPr>
              <a:t>Speed</a:t>
            </a:r>
            <a:r>
              <a:rPr lang="pl-PL" sz="1000">
                <a:ea typeface="+mn-lt"/>
                <a:cs typeface="+mn-lt"/>
              </a:rPr>
              <a:t> of Public Transport </a:t>
            </a:r>
            <a:r>
              <a:rPr lang="pl-PL" sz="1000" err="1">
                <a:ea typeface="+mn-lt"/>
                <a:cs typeface="+mn-lt"/>
              </a:rPr>
              <a:t>Vehicles</a:t>
            </a:r>
            <a:r>
              <a:rPr lang="pl-PL" sz="1000">
                <a:ea typeface="+mn-lt"/>
                <a:cs typeface="+mn-lt"/>
              </a:rPr>
              <a:t> </a:t>
            </a:r>
            <a:r>
              <a:rPr lang="pl-PL" sz="1000" err="1">
                <a:ea typeface="+mn-lt"/>
                <a:cs typeface="+mn-lt"/>
              </a:rPr>
              <a:t>Based</a:t>
            </a:r>
            <a:r>
              <a:rPr lang="pl-PL" sz="1000">
                <a:ea typeface="+mn-lt"/>
                <a:cs typeface="+mn-lt"/>
              </a:rPr>
              <a:t> on </a:t>
            </a:r>
            <a:r>
              <a:rPr lang="pl-PL" sz="1000" err="1">
                <a:ea typeface="+mn-lt"/>
                <a:cs typeface="+mn-lt"/>
              </a:rPr>
              <a:t>Traffic</a:t>
            </a:r>
            <a:r>
              <a:rPr lang="pl-PL" sz="1000">
                <a:ea typeface="+mn-lt"/>
                <a:cs typeface="+mn-lt"/>
              </a:rPr>
              <a:t> Control System Data. International Conference on </a:t>
            </a:r>
            <a:r>
              <a:rPr lang="pl-PL" sz="1000" err="1">
                <a:ea typeface="+mn-lt"/>
                <a:cs typeface="+mn-lt"/>
              </a:rPr>
              <a:t>Models</a:t>
            </a:r>
            <a:r>
              <a:rPr lang="pl-PL" sz="1000">
                <a:ea typeface="+mn-lt"/>
                <a:cs typeface="+mn-lt"/>
              </a:rPr>
              <a:t> and Technologies for </a:t>
            </a:r>
            <a:r>
              <a:rPr lang="pl-PL" sz="1000" err="1">
                <a:ea typeface="+mn-lt"/>
                <a:cs typeface="+mn-lt"/>
              </a:rPr>
              <a:t>Intelligent</a:t>
            </a:r>
            <a:r>
              <a:rPr lang="pl-PL" sz="1000">
                <a:ea typeface="+mn-lt"/>
                <a:cs typeface="+mn-lt"/>
              </a:rPr>
              <a:t> </a:t>
            </a:r>
            <a:r>
              <a:rPr lang="pl-PL" sz="1000" err="1">
                <a:ea typeface="+mn-lt"/>
                <a:cs typeface="+mn-lt"/>
              </a:rPr>
              <a:t>Transportation</a:t>
            </a:r>
            <a:r>
              <a:rPr lang="pl-PL" sz="1000">
                <a:ea typeface="+mn-lt"/>
                <a:cs typeface="+mn-lt"/>
              </a:rPr>
              <a:t> Systems (MT-ITS). 2015</a:t>
            </a:r>
            <a:endParaRPr lang="pl-P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4B5F14-88AC-4DAA-AF71-DFB4F7822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339" y="3782128"/>
            <a:ext cx="3904192" cy="246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7">
            <a:extLst>
              <a:ext uri="{FF2B5EF4-FFF2-40B4-BE49-F238E27FC236}">
                <a16:creationId xmlns:a16="http://schemas.microsoft.com/office/drawing/2014/main" id="{EB39A36E-CFCB-4F76-982A-72C549272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664" y="3816948"/>
            <a:ext cx="3857323" cy="243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dtytuł 2">
            <a:extLst>
              <a:ext uri="{FF2B5EF4-FFF2-40B4-BE49-F238E27FC236}">
                <a16:creationId xmlns:a16="http://schemas.microsoft.com/office/drawing/2014/main" id="{5F2FB3FA-0AEB-4A85-A24C-B963D70AFC02}"/>
              </a:ext>
            </a:extLst>
          </p:cNvPr>
          <p:cNvSpPr txBox="1">
            <a:spLocks/>
          </p:cNvSpPr>
          <p:nvPr/>
        </p:nvSpPr>
        <p:spPr>
          <a:xfrm>
            <a:off x="384659" y="1987873"/>
            <a:ext cx="4692001" cy="1503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pl-PL" sz="1600">
                <a:latin typeface="Arial"/>
                <a:cs typeface="Arial"/>
              </a:rPr>
              <a:t>Wykorzystanie danych z </a:t>
            </a:r>
            <a:br>
              <a:rPr lang="pl-PL" sz="1600">
                <a:latin typeface="Arial"/>
                <a:cs typeface="Arial"/>
              </a:rPr>
            </a:br>
            <a:r>
              <a:rPr lang="pl-PL" sz="1600">
                <a:latin typeface="Arial"/>
                <a:cs typeface="Arial"/>
              </a:rPr>
              <a:t>pojazdów transportu zbiorowego, </a:t>
            </a:r>
            <a:br>
              <a:rPr lang="pl-PL" sz="1600">
                <a:latin typeface="Arial"/>
                <a:cs typeface="Arial"/>
              </a:rPr>
            </a:br>
            <a:r>
              <a:rPr lang="pl-PL" sz="1600">
                <a:latin typeface="Arial"/>
                <a:cs typeface="Arial"/>
              </a:rPr>
              <a:t>pętli indukcyjnych,</a:t>
            </a:r>
            <a:endParaRPr lang="pl-PL"/>
          </a:p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pl-PL" sz="1600">
                <a:latin typeface="Arial"/>
                <a:cs typeface="Arial"/>
              </a:rPr>
              <a:t>sygnalizacji świetlnej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566767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>
          <a:xfrm>
            <a:off x="523021" y="1476742"/>
            <a:ext cx="4769704" cy="40671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pl-PL" altLang="pl-PL" b="1">
                <a:latin typeface="Arial"/>
                <a:cs typeface="Arial"/>
              </a:rPr>
              <a:t>3. Przepływ danych w systemie TRISTAR</a:t>
            </a:r>
            <a:endParaRPr lang="pl-PL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b="1" cap="all"/>
              <a:t>TRISTAR – </a:t>
            </a:r>
            <a:r>
              <a:rPr lang="pl-PL" sz="2000" b="1" cap="all" err="1"/>
              <a:t>źródłO</a:t>
            </a:r>
            <a:r>
              <a:rPr lang="pl-PL" sz="2000" b="1" cap="all"/>
              <a:t> danych BADAWCZYCH</a:t>
            </a:r>
            <a:endParaRPr lang="pl-PL" sz="2000"/>
          </a:p>
        </p:txBody>
      </p:sp>
      <p:sp>
        <p:nvSpPr>
          <p:cNvPr id="7" name="pole tekstowe 1">
            <a:extLst>
              <a:ext uri="{FF2B5EF4-FFF2-40B4-BE49-F238E27FC236}">
                <a16:creationId xmlns:a16="http://schemas.microsoft.com/office/drawing/2014/main" id="{C6CEDFC8-46B1-4FD7-B723-E7DCF57FFBFA}"/>
              </a:ext>
            </a:extLst>
          </p:cNvPr>
          <p:cNvSpPr txBox="1"/>
          <p:nvPr/>
        </p:nvSpPr>
        <p:spPr>
          <a:xfrm>
            <a:off x="281356" y="6356839"/>
            <a:ext cx="8660420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err="1">
                <a:ea typeface="+mn-lt"/>
                <a:cs typeface="+mn-lt"/>
              </a:rPr>
              <a:t>Oskarbski</a:t>
            </a:r>
            <a:r>
              <a:rPr lang="pl-PL" sz="1000">
                <a:ea typeface="+mn-lt"/>
                <a:cs typeface="+mn-lt"/>
              </a:rPr>
              <a:t> J, Zawisza M, Żarski K. The </a:t>
            </a:r>
            <a:r>
              <a:rPr lang="pl-PL" sz="1000" err="1">
                <a:ea typeface="+mn-lt"/>
                <a:cs typeface="+mn-lt"/>
              </a:rPr>
              <a:t>structure</a:t>
            </a:r>
            <a:r>
              <a:rPr lang="pl-PL" sz="1000">
                <a:ea typeface="+mn-lt"/>
                <a:cs typeface="+mn-lt"/>
              </a:rPr>
              <a:t> of the data </a:t>
            </a:r>
            <a:r>
              <a:rPr lang="pl-PL" sz="1000" err="1">
                <a:ea typeface="+mn-lt"/>
                <a:cs typeface="+mn-lt"/>
              </a:rPr>
              <a:t>flow</a:t>
            </a:r>
            <a:r>
              <a:rPr lang="pl-PL" sz="1000">
                <a:ea typeface="+mn-lt"/>
                <a:cs typeface="+mn-lt"/>
              </a:rPr>
              <a:t> in </a:t>
            </a:r>
            <a:r>
              <a:rPr lang="pl-PL" sz="1000" err="1">
                <a:ea typeface="+mn-lt"/>
                <a:cs typeface="+mn-lt"/>
              </a:rPr>
              <a:t>integrated</a:t>
            </a:r>
            <a:r>
              <a:rPr lang="pl-PL" sz="1000">
                <a:ea typeface="+mn-lt"/>
                <a:cs typeface="+mn-lt"/>
              </a:rPr>
              <a:t> </a:t>
            </a:r>
            <a:r>
              <a:rPr lang="pl-PL" sz="1000" err="1">
                <a:ea typeface="+mn-lt"/>
                <a:cs typeface="+mn-lt"/>
              </a:rPr>
              <a:t>urban</a:t>
            </a:r>
            <a:r>
              <a:rPr lang="pl-PL" sz="1000">
                <a:ea typeface="+mn-lt"/>
                <a:cs typeface="+mn-lt"/>
              </a:rPr>
              <a:t> </a:t>
            </a:r>
            <a:r>
              <a:rPr lang="pl-PL" sz="1000" err="1">
                <a:ea typeface="+mn-lt"/>
                <a:cs typeface="+mn-lt"/>
              </a:rPr>
              <a:t>traffic</a:t>
            </a:r>
            <a:r>
              <a:rPr lang="pl-PL" sz="1000">
                <a:ea typeface="+mn-lt"/>
                <a:cs typeface="+mn-lt"/>
              </a:rPr>
              <a:t> management </a:t>
            </a:r>
            <a:r>
              <a:rPr lang="pl-PL" sz="1000" err="1">
                <a:ea typeface="+mn-lt"/>
                <a:cs typeface="+mn-lt"/>
              </a:rPr>
              <a:t>systems</a:t>
            </a:r>
            <a:r>
              <a:rPr lang="pl-PL" sz="1000">
                <a:ea typeface="+mn-lt"/>
                <a:cs typeface="+mn-lt"/>
              </a:rPr>
              <a:t> – the </a:t>
            </a:r>
            <a:r>
              <a:rPr lang="pl-PL" sz="1000" err="1">
                <a:ea typeface="+mn-lt"/>
                <a:cs typeface="+mn-lt"/>
              </a:rPr>
              <a:t>case</a:t>
            </a:r>
            <a:r>
              <a:rPr lang="pl-PL" sz="1000">
                <a:ea typeface="+mn-lt"/>
                <a:cs typeface="+mn-lt"/>
              </a:rPr>
              <a:t> of TRISTAR system. </a:t>
            </a:r>
            <a:r>
              <a:rPr lang="pl-PL" sz="1000" err="1">
                <a:ea typeface="+mn-lt"/>
                <a:cs typeface="+mn-lt"/>
              </a:rPr>
              <a:t>Archives</a:t>
            </a:r>
            <a:r>
              <a:rPr lang="pl-PL" sz="1000">
                <a:ea typeface="+mn-lt"/>
                <a:cs typeface="+mn-lt"/>
              </a:rPr>
              <a:t> of Transport System </a:t>
            </a:r>
            <a:r>
              <a:rPr lang="pl-PL" sz="1000" err="1">
                <a:ea typeface="+mn-lt"/>
                <a:cs typeface="+mn-lt"/>
              </a:rPr>
              <a:t>Telematics</a:t>
            </a:r>
            <a:r>
              <a:rPr lang="pl-PL" sz="1000">
                <a:ea typeface="+mn-lt"/>
                <a:cs typeface="+mn-lt"/>
              </a:rPr>
              <a:t>. 2016</a:t>
            </a:r>
          </a:p>
        </p:txBody>
      </p:sp>
      <p:pic>
        <p:nvPicPr>
          <p:cNvPr id="2" name="Obraz 2">
            <a:extLst>
              <a:ext uri="{FF2B5EF4-FFF2-40B4-BE49-F238E27FC236}">
                <a16:creationId xmlns:a16="http://schemas.microsoft.com/office/drawing/2014/main" id="{77EBBA39-DB0D-4F0A-A149-58375D0F6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041" y="2687912"/>
            <a:ext cx="5779319" cy="3430254"/>
          </a:xfrm>
          <a:prstGeom prst="rect">
            <a:avLst/>
          </a:prstGeom>
        </p:spPr>
      </p:pic>
      <p:sp>
        <p:nvSpPr>
          <p:cNvPr id="12" name="Podtytuł 2">
            <a:extLst>
              <a:ext uri="{FF2B5EF4-FFF2-40B4-BE49-F238E27FC236}">
                <a16:creationId xmlns:a16="http://schemas.microsoft.com/office/drawing/2014/main" id="{4E8ADC73-575A-4311-881F-1586E59B4D31}"/>
              </a:ext>
            </a:extLst>
          </p:cNvPr>
          <p:cNvSpPr txBox="1">
            <a:spLocks/>
          </p:cNvSpPr>
          <p:nvPr/>
        </p:nvSpPr>
        <p:spPr>
          <a:xfrm>
            <a:off x="384659" y="1987873"/>
            <a:ext cx="8392750" cy="6902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pl-PL" sz="1600" dirty="0">
                <a:latin typeface="Arial"/>
                <a:cs typeface="Arial"/>
              </a:rPr>
              <a:t>Wykorzystanie przepływu danych z podsystemów do planowania i opracowywania strategii zarządzania ruchem</a:t>
            </a:r>
          </a:p>
        </p:txBody>
      </p:sp>
    </p:spTree>
    <p:extLst>
      <p:ext uri="{BB962C8B-B14F-4D97-AF65-F5344CB8AC3E}">
        <p14:creationId xmlns:p14="http://schemas.microsoft.com/office/powerpoint/2010/main" val="373314722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>
          <a:xfrm>
            <a:off x="523021" y="1476742"/>
            <a:ext cx="4778496" cy="40671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pl-PL" altLang="pl-PL" b="1">
                <a:latin typeface="Arial"/>
                <a:cs typeface="Arial"/>
              </a:rPr>
              <a:t>4. Wykrywanie zdarzeń niepożądanych</a:t>
            </a:r>
            <a:endParaRPr lang="pl-PL" altLang="pl-PL" b="1">
              <a:latin typeface="Arial" panose="020B0604020202020204" pitchFamily="34" charset="0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b="1" cap="all"/>
              <a:t>TRISTAR – </a:t>
            </a:r>
            <a:r>
              <a:rPr lang="pl-PL" sz="2000" b="1" cap="all" err="1"/>
              <a:t>źródłO</a:t>
            </a:r>
            <a:r>
              <a:rPr lang="pl-PL" sz="2000" b="1" cap="all"/>
              <a:t> danych BADAWCZYCH</a:t>
            </a:r>
            <a:endParaRPr lang="pl-PL" sz="2000"/>
          </a:p>
        </p:txBody>
      </p:sp>
      <p:sp>
        <p:nvSpPr>
          <p:cNvPr id="7" name="pole tekstowe 1">
            <a:extLst>
              <a:ext uri="{FF2B5EF4-FFF2-40B4-BE49-F238E27FC236}">
                <a16:creationId xmlns:a16="http://schemas.microsoft.com/office/drawing/2014/main" id="{C6CEDFC8-46B1-4FD7-B723-E7DCF57FFBFA}"/>
              </a:ext>
            </a:extLst>
          </p:cNvPr>
          <p:cNvSpPr txBox="1"/>
          <p:nvPr/>
        </p:nvSpPr>
        <p:spPr>
          <a:xfrm>
            <a:off x="290148" y="6242539"/>
            <a:ext cx="8660420" cy="5539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err="1">
                <a:ea typeface="+mn-lt"/>
                <a:cs typeface="+mn-lt"/>
              </a:rPr>
              <a:t>Oskarbski</a:t>
            </a:r>
            <a:r>
              <a:rPr lang="pl-PL" sz="1000">
                <a:ea typeface="+mn-lt"/>
                <a:cs typeface="+mn-lt"/>
              </a:rPr>
              <a:t> J, </a:t>
            </a:r>
            <a:r>
              <a:rPr lang="pl-PL" sz="1000" err="1">
                <a:ea typeface="+mn-lt"/>
                <a:cs typeface="+mn-lt"/>
              </a:rPr>
              <a:t>Palikowska</a:t>
            </a:r>
            <a:r>
              <a:rPr lang="pl-PL" sz="1000">
                <a:ea typeface="+mn-lt"/>
                <a:cs typeface="+mn-lt"/>
              </a:rPr>
              <a:t> K, Żarski K. SYSTEMY AUTOMATYCZNEGO WYKRYWANIA ZDARZEŃ NIEPOŻĄDANYCH W MIASTACH. PRACE NAUKOWE POLITECHNIKI WARSZAWSKIEJ. SERIA : TRANSPORT. 2016</a:t>
            </a:r>
          </a:p>
          <a:p>
            <a:r>
              <a:rPr lang="pl-PL" sz="1000" err="1">
                <a:ea typeface="+mn-lt"/>
                <a:cs typeface="+mn-lt"/>
              </a:rPr>
              <a:t>Oskarbski</a:t>
            </a:r>
            <a:r>
              <a:rPr lang="pl-PL" sz="1000">
                <a:ea typeface="+mn-lt"/>
                <a:cs typeface="+mn-lt"/>
              </a:rPr>
              <a:t> J, Zawisza M, Żarski K. Automatic </a:t>
            </a:r>
            <a:r>
              <a:rPr lang="pl-PL" sz="1000" err="1">
                <a:ea typeface="+mn-lt"/>
                <a:cs typeface="+mn-lt"/>
              </a:rPr>
              <a:t>Incident</a:t>
            </a:r>
            <a:r>
              <a:rPr lang="pl-PL" sz="1000">
                <a:ea typeface="+mn-lt"/>
                <a:cs typeface="+mn-lt"/>
              </a:rPr>
              <a:t> </a:t>
            </a:r>
            <a:r>
              <a:rPr lang="pl-PL" sz="1000" err="1">
                <a:ea typeface="+mn-lt"/>
                <a:cs typeface="+mn-lt"/>
              </a:rPr>
              <a:t>Detection</a:t>
            </a:r>
            <a:r>
              <a:rPr lang="pl-PL" sz="1000">
                <a:ea typeface="+mn-lt"/>
                <a:cs typeface="+mn-lt"/>
              </a:rPr>
              <a:t> </a:t>
            </a:r>
            <a:r>
              <a:rPr lang="pl-PL" sz="1000" err="1">
                <a:ea typeface="+mn-lt"/>
                <a:cs typeface="+mn-lt"/>
              </a:rPr>
              <a:t>at</a:t>
            </a:r>
            <a:r>
              <a:rPr lang="pl-PL" sz="1000">
                <a:ea typeface="+mn-lt"/>
                <a:cs typeface="+mn-lt"/>
              </a:rPr>
              <a:t> </a:t>
            </a:r>
            <a:r>
              <a:rPr lang="pl-PL" sz="1000" err="1">
                <a:ea typeface="+mn-lt"/>
                <a:cs typeface="+mn-lt"/>
              </a:rPr>
              <a:t>Intersections</a:t>
            </a:r>
            <a:r>
              <a:rPr lang="pl-PL" sz="1000">
                <a:ea typeface="+mn-lt"/>
                <a:cs typeface="+mn-lt"/>
              </a:rPr>
              <a:t> with </a:t>
            </a:r>
            <a:r>
              <a:rPr lang="pl-PL" sz="1000" err="1">
                <a:ea typeface="+mn-lt"/>
                <a:cs typeface="+mn-lt"/>
              </a:rPr>
              <a:t>Use</a:t>
            </a:r>
            <a:r>
              <a:rPr lang="pl-PL" sz="1000">
                <a:ea typeface="+mn-lt"/>
                <a:cs typeface="+mn-lt"/>
              </a:rPr>
              <a:t> of </a:t>
            </a:r>
            <a:r>
              <a:rPr lang="pl-PL" sz="1000" err="1">
                <a:ea typeface="+mn-lt"/>
                <a:cs typeface="+mn-lt"/>
              </a:rPr>
              <a:t>Telematics</a:t>
            </a:r>
            <a:r>
              <a:rPr lang="pl-PL" sz="1000">
                <a:ea typeface="+mn-lt"/>
                <a:cs typeface="+mn-lt"/>
              </a:rPr>
              <a:t>. </a:t>
            </a:r>
            <a:r>
              <a:rPr lang="pl-PL" sz="1000" err="1">
                <a:ea typeface="+mn-lt"/>
                <a:cs typeface="+mn-lt"/>
              </a:rPr>
              <a:t>Transportation</a:t>
            </a:r>
            <a:r>
              <a:rPr lang="pl-PL" sz="1000">
                <a:ea typeface="+mn-lt"/>
                <a:cs typeface="+mn-lt"/>
              </a:rPr>
              <a:t> </a:t>
            </a:r>
            <a:r>
              <a:rPr lang="pl-PL" sz="1000" err="1">
                <a:ea typeface="+mn-lt"/>
                <a:cs typeface="+mn-lt"/>
              </a:rPr>
              <a:t>Research</a:t>
            </a:r>
            <a:r>
              <a:rPr lang="pl-PL" sz="1000">
                <a:ea typeface="+mn-lt"/>
                <a:cs typeface="+mn-lt"/>
              </a:rPr>
              <a:t> </a:t>
            </a:r>
            <a:r>
              <a:rPr lang="pl-PL" sz="1000" err="1">
                <a:ea typeface="+mn-lt"/>
                <a:cs typeface="+mn-lt"/>
              </a:rPr>
              <a:t>Procedia</a:t>
            </a:r>
            <a:r>
              <a:rPr lang="pl-PL" sz="1000">
                <a:ea typeface="+mn-lt"/>
                <a:cs typeface="+mn-lt"/>
              </a:rPr>
              <a:t>. 2016;</a:t>
            </a:r>
            <a:endParaRPr lang="pl-PL"/>
          </a:p>
        </p:txBody>
      </p:sp>
      <p:pic>
        <p:nvPicPr>
          <p:cNvPr id="2" name="Obraz 2">
            <a:extLst>
              <a:ext uri="{FF2B5EF4-FFF2-40B4-BE49-F238E27FC236}">
                <a16:creationId xmlns:a16="http://schemas.microsoft.com/office/drawing/2014/main" id="{3823D4E6-F5B8-4E8B-A4A6-1ADCDBDA97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15" y="2570133"/>
            <a:ext cx="6734908" cy="1937544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730216B0-D4D4-43D2-8B53-4041FAFFE5A5}"/>
              </a:ext>
            </a:extLst>
          </p:cNvPr>
          <p:cNvSpPr txBox="1">
            <a:spLocks/>
          </p:cNvSpPr>
          <p:nvPr/>
        </p:nvSpPr>
        <p:spPr>
          <a:xfrm>
            <a:off x="384659" y="1987873"/>
            <a:ext cx="8436452" cy="8316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pl-PL" sz="1600" dirty="0">
                <a:latin typeface="Arial"/>
                <a:cs typeface="Arial"/>
              </a:rPr>
              <a:t>Wykorzystanie danych ze skanerów BT/</a:t>
            </a:r>
            <a:r>
              <a:rPr lang="pl-PL" sz="1600" dirty="0" err="1">
                <a:latin typeface="Arial"/>
                <a:cs typeface="Arial"/>
              </a:rPr>
              <a:t>WiFi</a:t>
            </a:r>
            <a:r>
              <a:rPr lang="pl-PL" sz="1600" dirty="0">
                <a:latin typeface="Arial"/>
                <a:cs typeface="Arial"/>
              </a:rPr>
              <a:t> oraz z pętli indukcyjnych do opracowania algorytmów wykrywania zdarzeń z wykorzystaniem sieci neuronowych</a:t>
            </a:r>
          </a:p>
        </p:txBody>
      </p:sp>
      <p:pic>
        <p:nvPicPr>
          <p:cNvPr id="9" name="Obraz 9">
            <a:extLst>
              <a:ext uri="{FF2B5EF4-FFF2-40B4-BE49-F238E27FC236}">
                <a16:creationId xmlns:a16="http://schemas.microsoft.com/office/drawing/2014/main" id="{E679834E-9F36-4B64-9E56-EF6166DBC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031" y="3362633"/>
            <a:ext cx="2813538" cy="2840766"/>
          </a:xfrm>
          <a:prstGeom prst="rect">
            <a:avLst/>
          </a:prstGeom>
        </p:spPr>
      </p:pic>
      <p:pic>
        <p:nvPicPr>
          <p:cNvPr id="10" name="Obraz 10">
            <a:extLst>
              <a:ext uri="{FF2B5EF4-FFF2-40B4-BE49-F238E27FC236}">
                <a16:creationId xmlns:a16="http://schemas.microsoft.com/office/drawing/2014/main" id="{9FA34978-B004-44EB-8761-38480162E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16" y="4514700"/>
            <a:ext cx="5811714" cy="164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4187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>
          <a:xfrm>
            <a:off x="523021" y="1476742"/>
            <a:ext cx="4664196" cy="40671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pl-PL" altLang="pl-PL" b="1">
                <a:latin typeface="Arial"/>
                <a:cs typeface="Arial"/>
              </a:rPr>
              <a:t>5. </a:t>
            </a:r>
            <a:r>
              <a:rPr lang="pl-PL" b="1">
                <a:latin typeface="Arial"/>
                <a:cs typeface="Arial"/>
              </a:rPr>
              <a:t>Badania charakterystyk ruchu</a:t>
            </a:r>
            <a:endParaRPr lang="pl-PL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b="1" cap="all"/>
              <a:t>TRISTAR – </a:t>
            </a:r>
            <a:r>
              <a:rPr lang="pl-PL" sz="2000" b="1" cap="all" err="1"/>
              <a:t>źródłO</a:t>
            </a:r>
            <a:r>
              <a:rPr lang="pl-PL" sz="2000" b="1" cap="all"/>
              <a:t> danych BADAWCZYCH</a:t>
            </a:r>
            <a:endParaRPr lang="pl-PL" sz="2000"/>
          </a:p>
        </p:txBody>
      </p:sp>
      <p:sp>
        <p:nvSpPr>
          <p:cNvPr id="7" name="pole tekstowe 1">
            <a:extLst>
              <a:ext uri="{FF2B5EF4-FFF2-40B4-BE49-F238E27FC236}">
                <a16:creationId xmlns:a16="http://schemas.microsoft.com/office/drawing/2014/main" id="{C6CEDFC8-46B1-4FD7-B723-E7DCF57FFBFA}"/>
              </a:ext>
            </a:extLst>
          </p:cNvPr>
          <p:cNvSpPr txBox="1"/>
          <p:nvPr/>
        </p:nvSpPr>
        <p:spPr>
          <a:xfrm>
            <a:off x="281356" y="6356839"/>
            <a:ext cx="8660420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err="1">
                <a:ea typeface="+mn-lt"/>
                <a:cs typeface="+mn-lt"/>
              </a:rPr>
              <a:t>Oskarbski</a:t>
            </a:r>
            <a:r>
              <a:rPr lang="pl-PL" sz="1000">
                <a:ea typeface="+mn-lt"/>
                <a:cs typeface="+mn-lt"/>
              </a:rPr>
              <a:t> J, Zawisza M, Żarski K. Możliwości wykorzystania systemu TRISTAR do badania wpływu warunków atmosferycznych na ruch drogowy. PRACE NAUKOWE POLITECHNIKI WARSZAWSKIEJ. SERIA : TRANSPORT. 2016</a:t>
            </a:r>
            <a:endParaRPr lang="pl-PL"/>
          </a:p>
        </p:txBody>
      </p:sp>
      <p:pic>
        <p:nvPicPr>
          <p:cNvPr id="2" name="Obraz 2">
            <a:extLst>
              <a:ext uri="{FF2B5EF4-FFF2-40B4-BE49-F238E27FC236}">
                <a16:creationId xmlns:a16="http://schemas.microsoft.com/office/drawing/2014/main" id="{A985D4F5-BE1D-4D39-AFAD-CAC1D65033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469" y="3900806"/>
            <a:ext cx="4765435" cy="2397585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3A24D97F-6F07-4A8B-A0CA-B7B9FD05F859}"/>
              </a:ext>
            </a:extLst>
          </p:cNvPr>
          <p:cNvSpPr txBox="1">
            <a:spLocks/>
          </p:cNvSpPr>
          <p:nvPr/>
        </p:nvSpPr>
        <p:spPr>
          <a:xfrm>
            <a:off x="279152" y="2014249"/>
            <a:ext cx="8665052" cy="8316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pl-PL" sz="1600">
                <a:latin typeface="Arial"/>
                <a:cs typeface="Arial"/>
              </a:rPr>
              <a:t>Wykorzystanie danych z pętli indukcyjnych oraz drogowych stacji meteorologicznych</a:t>
            </a:r>
          </a:p>
        </p:txBody>
      </p:sp>
      <p:pic>
        <p:nvPicPr>
          <p:cNvPr id="16" name="Obraz 16">
            <a:extLst>
              <a:ext uri="{FF2B5EF4-FFF2-40B4-BE49-F238E27FC236}">
                <a16:creationId xmlns:a16="http://schemas.microsoft.com/office/drawing/2014/main" id="{B8E37858-1460-494B-92ED-99F7BB0CBC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901" y="3900732"/>
            <a:ext cx="4132383" cy="2397615"/>
          </a:xfrm>
          <a:prstGeom prst="rect">
            <a:avLst/>
          </a:prstGeom>
        </p:spPr>
      </p:pic>
      <p:pic>
        <p:nvPicPr>
          <p:cNvPr id="18" name="Obraz 18">
            <a:extLst>
              <a:ext uri="{FF2B5EF4-FFF2-40B4-BE49-F238E27FC236}">
                <a16:creationId xmlns:a16="http://schemas.microsoft.com/office/drawing/2014/main" id="{1161D6C5-83E5-4794-A78F-C28AD030BC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054" y="2304764"/>
            <a:ext cx="3808010" cy="1525488"/>
          </a:xfrm>
          <a:prstGeom prst="rect">
            <a:avLst/>
          </a:prstGeom>
        </p:spPr>
      </p:pic>
      <p:pic>
        <p:nvPicPr>
          <p:cNvPr id="20" name="Obraz 20">
            <a:extLst>
              <a:ext uri="{FF2B5EF4-FFF2-40B4-BE49-F238E27FC236}">
                <a16:creationId xmlns:a16="http://schemas.microsoft.com/office/drawing/2014/main" id="{D0E29E13-A233-4E99-87C6-B2874DF50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8787" y="2377830"/>
            <a:ext cx="4947264" cy="152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383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pl-PL" altLang="pl-PL" b="1">
                <a:latin typeface="Arial"/>
                <a:cs typeface="Arial"/>
              </a:rPr>
              <a:t>6. </a:t>
            </a:r>
            <a:r>
              <a:rPr lang="pl-PL" b="1">
                <a:latin typeface="Arial"/>
                <a:cs typeface="Arial"/>
              </a:rPr>
              <a:t>Badania charakterystyk ruchu</a:t>
            </a:r>
            <a:r>
              <a:rPr lang="pl-PL" altLang="pl-PL" b="1">
                <a:latin typeface="Arial"/>
                <a:cs typeface="Arial"/>
              </a:rPr>
              <a:t> </a:t>
            </a:r>
            <a:endParaRPr lang="pl-PL" altLang="pl-PL" b="1">
              <a:latin typeface="Arial" panose="020B0604020202020204" pitchFamily="34" charset="0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b="1" cap="all"/>
              <a:t>TRISTAR – </a:t>
            </a:r>
            <a:r>
              <a:rPr lang="pl-PL" sz="2000" b="1" cap="all" err="1"/>
              <a:t>źródłO</a:t>
            </a:r>
            <a:r>
              <a:rPr lang="pl-PL" sz="2000" b="1" cap="all"/>
              <a:t> danych BADAWCZYCH</a:t>
            </a:r>
            <a:endParaRPr lang="pl-PL" sz="2000"/>
          </a:p>
        </p:txBody>
      </p:sp>
      <p:sp>
        <p:nvSpPr>
          <p:cNvPr id="7" name="pole tekstowe 1">
            <a:extLst>
              <a:ext uri="{FF2B5EF4-FFF2-40B4-BE49-F238E27FC236}">
                <a16:creationId xmlns:a16="http://schemas.microsoft.com/office/drawing/2014/main" id="{C6CEDFC8-46B1-4FD7-B723-E7DCF57FFBFA}"/>
              </a:ext>
            </a:extLst>
          </p:cNvPr>
          <p:cNvSpPr txBox="1"/>
          <p:nvPr/>
        </p:nvSpPr>
        <p:spPr>
          <a:xfrm>
            <a:off x="281356" y="6356839"/>
            <a:ext cx="8660420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err="1">
                <a:ea typeface="+mn-lt"/>
                <a:cs typeface="+mn-lt"/>
              </a:rPr>
              <a:t>Oskarbski</a:t>
            </a:r>
            <a:r>
              <a:rPr lang="pl-PL" sz="1000">
                <a:ea typeface="+mn-lt"/>
                <a:cs typeface="+mn-lt"/>
              </a:rPr>
              <a:t> J, Jamroz K, Smolarek L, Zawisza M, Żarski K. ANALYSIS OF POSSIBILITIES FOR THE USE OF VOLUME-DELAY FUNCTIONS IN THE PLANNING MODULE OF THE TRISTAR SYSTEM. Transport </a:t>
            </a:r>
            <a:r>
              <a:rPr lang="pl-PL" sz="1000" err="1">
                <a:ea typeface="+mn-lt"/>
                <a:cs typeface="+mn-lt"/>
              </a:rPr>
              <a:t>Problems</a:t>
            </a:r>
            <a:r>
              <a:rPr lang="pl-PL" sz="1000">
                <a:ea typeface="+mn-lt"/>
                <a:cs typeface="+mn-lt"/>
              </a:rPr>
              <a:t>. 2017</a:t>
            </a:r>
            <a:endParaRPr lang="pl-PL"/>
          </a:p>
        </p:txBody>
      </p:sp>
      <p:pic>
        <p:nvPicPr>
          <p:cNvPr id="2" name="Obraz 13">
            <a:extLst>
              <a:ext uri="{FF2B5EF4-FFF2-40B4-BE49-F238E27FC236}">
                <a16:creationId xmlns:a16="http://schemas.microsoft.com/office/drawing/2014/main" id="{81187BEA-A81C-4193-9F95-2B49ED6B1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938" y="1092180"/>
            <a:ext cx="2743200" cy="1666672"/>
          </a:xfrm>
          <a:prstGeom prst="rect">
            <a:avLst/>
          </a:prstGeom>
        </p:spPr>
      </p:pic>
      <p:pic>
        <p:nvPicPr>
          <p:cNvPr id="3" name="Obraz 14">
            <a:extLst>
              <a:ext uri="{FF2B5EF4-FFF2-40B4-BE49-F238E27FC236}">
                <a16:creationId xmlns:a16="http://schemas.microsoft.com/office/drawing/2014/main" id="{133918D3-266E-485F-BE4E-8645DBF51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938" y="2760651"/>
            <a:ext cx="2743200" cy="1793899"/>
          </a:xfrm>
          <a:prstGeom prst="rect">
            <a:avLst/>
          </a:prstGeom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79B99C42-4BCB-4853-B9B6-A4410447F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938" y="4556799"/>
            <a:ext cx="2593731" cy="1753695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9E13E10-8C39-4CFF-9E12-DFE0C8035E2C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7" name="Obraz 17">
            <a:extLst>
              <a:ext uri="{FF2B5EF4-FFF2-40B4-BE49-F238E27FC236}">
                <a16:creationId xmlns:a16="http://schemas.microsoft.com/office/drawing/2014/main" id="{29E88C62-8381-4132-A4D6-140D7367CC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65" y="3133866"/>
            <a:ext cx="5750166" cy="2604494"/>
          </a:xfrm>
          <a:prstGeom prst="rect">
            <a:avLst/>
          </a:prstGeom>
        </p:spPr>
      </p:pic>
      <p:sp>
        <p:nvSpPr>
          <p:cNvPr id="19" name="Podtytuł 2">
            <a:extLst>
              <a:ext uri="{FF2B5EF4-FFF2-40B4-BE49-F238E27FC236}">
                <a16:creationId xmlns:a16="http://schemas.microsoft.com/office/drawing/2014/main" id="{8DF26EA2-37B5-4E93-A209-7A58A4BCD745}"/>
              </a:ext>
            </a:extLst>
          </p:cNvPr>
          <p:cNvSpPr txBox="1">
            <a:spLocks/>
          </p:cNvSpPr>
          <p:nvPr/>
        </p:nvSpPr>
        <p:spPr>
          <a:xfrm>
            <a:off x="279152" y="2014249"/>
            <a:ext cx="5332768" cy="8316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pl-PL" sz="1600">
                <a:latin typeface="Arial"/>
                <a:cs typeface="Arial"/>
              </a:rPr>
              <a:t>Wykorzystanie danych z pętli indukcyjnych </a:t>
            </a:r>
            <a:br>
              <a:rPr lang="pl-PL" sz="1600">
                <a:latin typeface="Arial"/>
                <a:cs typeface="Arial"/>
              </a:rPr>
            </a:br>
            <a:endParaRPr lang="pl-PL" sz="1600">
              <a:latin typeface="Arial"/>
              <a:cs typeface="Arial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1B9F3A7-E720-43EC-9F49-F57DB8E3A449}"/>
              </a:ext>
            </a:extLst>
          </p:cNvPr>
          <p:cNvSpPr txBox="1"/>
          <p:nvPr/>
        </p:nvSpPr>
        <p:spPr>
          <a:xfrm>
            <a:off x="671462" y="2792298"/>
            <a:ext cx="505557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000" b="1"/>
              <a:t> </a:t>
            </a:r>
            <a:r>
              <a:rPr lang="en-US" sz="1000" b="1" err="1"/>
              <a:t>Dystrybuanty</a:t>
            </a:r>
            <a:r>
              <a:rPr lang="en-US" sz="1000" b="1"/>
              <a:t> </a:t>
            </a:r>
            <a:r>
              <a:rPr lang="en-US" sz="1000" b="1" err="1"/>
              <a:t>rozkładu</a:t>
            </a:r>
            <a:r>
              <a:rPr lang="en-US" sz="1000" b="1"/>
              <a:t> </a:t>
            </a:r>
            <a:r>
              <a:rPr lang="en-US" sz="1000" b="1" err="1"/>
              <a:t>prędkości</a:t>
            </a:r>
            <a:r>
              <a:rPr lang="en-US" sz="1000" b="1"/>
              <a:t> </a:t>
            </a:r>
            <a:r>
              <a:rPr lang="en-US" sz="1000" b="1" err="1"/>
              <a:t>dla</a:t>
            </a:r>
            <a:r>
              <a:rPr lang="en-US" sz="1000" b="1"/>
              <a:t> </a:t>
            </a:r>
            <a:r>
              <a:rPr lang="en-US" sz="1000" b="1" err="1"/>
              <a:t>dziennego</a:t>
            </a:r>
            <a:r>
              <a:rPr lang="en-US" sz="1000" b="1"/>
              <a:t> </a:t>
            </a:r>
            <a:r>
              <a:rPr lang="en-US" sz="1000" b="1" err="1"/>
              <a:t>i</a:t>
            </a:r>
            <a:r>
              <a:rPr lang="en-US" sz="1000" b="1"/>
              <a:t> </a:t>
            </a:r>
            <a:r>
              <a:rPr lang="en-US" sz="1000" b="1" err="1"/>
              <a:t>nocnego</a:t>
            </a:r>
            <a:r>
              <a:rPr lang="en-US" sz="1000" b="1"/>
              <a:t> </a:t>
            </a:r>
            <a:r>
              <a:rPr lang="en-US" sz="1000" b="1" err="1"/>
              <a:t>limitu</a:t>
            </a:r>
            <a:r>
              <a:rPr lang="en-US" sz="1000" b="1"/>
              <a:t> </a:t>
            </a:r>
            <a:r>
              <a:rPr lang="en-US" sz="1000" b="1" err="1"/>
              <a:t>prędkości</a:t>
            </a:r>
            <a:endParaRPr lang="en-US" sz="1000" b="1"/>
          </a:p>
        </p:txBody>
      </p:sp>
    </p:spTree>
    <p:extLst>
      <p:ext uri="{BB962C8B-B14F-4D97-AF65-F5344CB8AC3E}">
        <p14:creationId xmlns:p14="http://schemas.microsoft.com/office/powerpoint/2010/main" val="58432981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pl-PL" altLang="pl-PL" b="1">
                <a:latin typeface="Arial"/>
                <a:cs typeface="Arial"/>
              </a:rPr>
              <a:t>7. Rozwój w kierunku C-ITS</a:t>
            </a:r>
            <a:endParaRPr lang="pl-PL" altLang="pl-PL" b="1">
              <a:latin typeface="Arial" panose="020B0604020202020204" pitchFamily="34" charset="0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b="1" cap="all"/>
              <a:t>TRISTAR – </a:t>
            </a:r>
            <a:r>
              <a:rPr lang="pl-PL" sz="2000" b="1" cap="all" err="1"/>
              <a:t>źródłO</a:t>
            </a:r>
            <a:r>
              <a:rPr lang="pl-PL" sz="2000" b="1" cap="all"/>
              <a:t> danych BADAWCZYCH</a:t>
            </a:r>
            <a:endParaRPr lang="pl-PL" sz="2000"/>
          </a:p>
        </p:txBody>
      </p:sp>
      <p:sp>
        <p:nvSpPr>
          <p:cNvPr id="7" name="pole tekstowe 1">
            <a:extLst>
              <a:ext uri="{FF2B5EF4-FFF2-40B4-BE49-F238E27FC236}">
                <a16:creationId xmlns:a16="http://schemas.microsoft.com/office/drawing/2014/main" id="{C6CEDFC8-46B1-4FD7-B723-E7DCF57FFBFA}"/>
              </a:ext>
            </a:extLst>
          </p:cNvPr>
          <p:cNvSpPr txBox="1"/>
          <p:nvPr/>
        </p:nvSpPr>
        <p:spPr>
          <a:xfrm>
            <a:off x="281356" y="6356839"/>
            <a:ext cx="8660420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err="1">
                <a:ea typeface="+mn-lt"/>
                <a:cs typeface="+mn-lt"/>
              </a:rPr>
              <a:t>Oskarbski</a:t>
            </a:r>
            <a:r>
              <a:rPr lang="pl-PL" sz="1000">
                <a:ea typeface="+mn-lt"/>
                <a:cs typeface="+mn-lt"/>
              </a:rPr>
              <a:t> J, Zawisza M, Żarski K, Jamroz K. </a:t>
            </a:r>
            <a:r>
              <a:rPr lang="pl-PL" sz="1000" err="1">
                <a:ea typeface="+mn-lt"/>
                <a:cs typeface="+mn-lt"/>
              </a:rPr>
              <a:t>Possible</a:t>
            </a:r>
            <a:r>
              <a:rPr lang="pl-PL" sz="1000">
                <a:ea typeface="+mn-lt"/>
                <a:cs typeface="+mn-lt"/>
              </a:rPr>
              <a:t> </a:t>
            </a:r>
            <a:r>
              <a:rPr lang="pl-PL" sz="1000" err="1">
                <a:ea typeface="+mn-lt"/>
                <a:cs typeface="+mn-lt"/>
              </a:rPr>
              <a:t>directions</a:t>
            </a:r>
            <a:r>
              <a:rPr lang="pl-PL" sz="1000">
                <a:ea typeface="+mn-lt"/>
                <a:cs typeface="+mn-lt"/>
              </a:rPr>
              <a:t> for development of C-ITS services in </a:t>
            </a:r>
            <a:r>
              <a:rPr lang="pl-PL" sz="1000" err="1">
                <a:ea typeface="+mn-lt"/>
                <a:cs typeface="+mn-lt"/>
              </a:rPr>
              <a:t>cities</a:t>
            </a:r>
            <a:r>
              <a:rPr lang="pl-PL" sz="1000">
                <a:ea typeface="+mn-lt"/>
                <a:cs typeface="+mn-lt"/>
              </a:rPr>
              <a:t> on the </a:t>
            </a:r>
            <a:r>
              <a:rPr lang="pl-PL" sz="1000" err="1">
                <a:ea typeface="+mn-lt"/>
                <a:cs typeface="+mn-lt"/>
              </a:rPr>
              <a:t>example</a:t>
            </a:r>
            <a:r>
              <a:rPr lang="pl-PL" sz="1000">
                <a:ea typeface="+mn-lt"/>
                <a:cs typeface="+mn-lt"/>
              </a:rPr>
              <a:t> of the TRISTAR System. </a:t>
            </a:r>
            <a:r>
              <a:rPr lang="pl-PL" sz="1000" err="1">
                <a:ea typeface="+mn-lt"/>
                <a:cs typeface="+mn-lt"/>
              </a:rPr>
              <a:t>Archives</a:t>
            </a:r>
            <a:r>
              <a:rPr lang="pl-PL" sz="1000">
                <a:ea typeface="+mn-lt"/>
                <a:cs typeface="+mn-lt"/>
              </a:rPr>
              <a:t> of Transport System </a:t>
            </a:r>
            <a:r>
              <a:rPr lang="pl-PL" sz="1000" err="1">
                <a:ea typeface="+mn-lt"/>
                <a:cs typeface="+mn-lt"/>
              </a:rPr>
              <a:t>Telematics</a:t>
            </a:r>
            <a:r>
              <a:rPr lang="pl-PL" sz="1000">
                <a:ea typeface="+mn-lt"/>
                <a:cs typeface="+mn-lt"/>
              </a:rPr>
              <a:t>. 2018</a:t>
            </a:r>
            <a:endParaRPr lang="pl-PL"/>
          </a:p>
        </p:txBody>
      </p:sp>
      <p:pic>
        <p:nvPicPr>
          <p:cNvPr id="2" name="Obraz 2">
            <a:extLst>
              <a:ext uri="{FF2B5EF4-FFF2-40B4-BE49-F238E27FC236}">
                <a16:creationId xmlns:a16="http://schemas.microsoft.com/office/drawing/2014/main" id="{339184A0-AD6E-4BAC-981B-914E4F5DED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7024" y="2603550"/>
            <a:ext cx="4721468" cy="3356606"/>
          </a:xfrm>
          <a:prstGeom prst="rect">
            <a:avLst/>
          </a:prstGeom>
        </p:spPr>
      </p:pic>
      <p:pic>
        <p:nvPicPr>
          <p:cNvPr id="6" name="Obraz 7">
            <a:extLst>
              <a:ext uri="{FF2B5EF4-FFF2-40B4-BE49-F238E27FC236}">
                <a16:creationId xmlns:a16="http://schemas.microsoft.com/office/drawing/2014/main" id="{52997DF0-D017-4144-A2A0-BE65D3ED6F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77" y="3159344"/>
            <a:ext cx="4475284" cy="2719807"/>
          </a:xfrm>
          <a:prstGeom prst="rect">
            <a:avLst/>
          </a:prstGeom>
        </p:spPr>
      </p:pic>
      <p:sp>
        <p:nvSpPr>
          <p:cNvPr id="9" name="Podtytuł 2">
            <a:extLst>
              <a:ext uri="{FF2B5EF4-FFF2-40B4-BE49-F238E27FC236}">
                <a16:creationId xmlns:a16="http://schemas.microsoft.com/office/drawing/2014/main" id="{DD17B3D0-0F28-4776-AA27-0CC127CAA023}"/>
              </a:ext>
            </a:extLst>
          </p:cNvPr>
          <p:cNvSpPr txBox="1">
            <a:spLocks/>
          </p:cNvSpPr>
          <p:nvPr/>
        </p:nvSpPr>
        <p:spPr>
          <a:xfrm>
            <a:off x="279152" y="2058210"/>
            <a:ext cx="5332768" cy="8316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900"/>
              </a:lnSpc>
              <a:spcBef>
                <a:spcPts val="0"/>
              </a:spcBef>
              <a:buNone/>
            </a:pPr>
            <a:r>
              <a:rPr lang="pl-PL" sz="1600">
                <a:latin typeface="Arial"/>
                <a:cs typeface="Arial"/>
              </a:rPr>
              <a:t>Wykorzystanie danych z podsystemów do wdrożeń </a:t>
            </a:r>
            <a:r>
              <a:rPr lang="pl-PL" sz="1600" err="1">
                <a:latin typeface="Arial"/>
                <a:cs typeface="Arial"/>
              </a:rPr>
              <a:t>Cooperative</a:t>
            </a:r>
            <a:r>
              <a:rPr lang="pl-PL" sz="1600">
                <a:latin typeface="Arial"/>
                <a:cs typeface="Arial"/>
              </a:rPr>
              <a:t> ITS - systemów współpracujących</a:t>
            </a:r>
          </a:p>
        </p:txBody>
      </p:sp>
    </p:spTree>
    <p:extLst>
      <p:ext uri="{BB962C8B-B14F-4D97-AF65-F5344CB8AC3E}">
        <p14:creationId xmlns:p14="http://schemas.microsoft.com/office/powerpoint/2010/main" val="31594069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PG">
  <a:themeElements>
    <a:clrScheme name="PG">
      <a:dk1>
        <a:srgbClr val="003767"/>
      </a:dk1>
      <a:lt1>
        <a:sysClr val="window" lastClr="FFFFFF"/>
      </a:lt1>
      <a:dk2>
        <a:srgbClr val="44546A"/>
      </a:dk2>
      <a:lt2>
        <a:srgbClr val="E7E6E6"/>
      </a:lt2>
      <a:accent1>
        <a:srgbClr val="E31B23"/>
      </a:accent1>
      <a:accent2>
        <a:srgbClr val="003767"/>
      </a:accent2>
      <a:accent3>
        <a:srgbClr val="B9DEFF"/>
      </a:accent3>
      <a:accent4>
        <a:srgbClr val="737577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iestandardowy 2">
      <a:majorFont>
        <a:latin typeface="SanukPro-Medium"/>
        <a:ea typeface=""/>
        <a:cs typeface=""/>
      </a:majorFont>
      <a:minorFont>
        <a:latin typeface="SanukPro-Light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3" id="{D0BDE39D-86B0-4351-98C7-2F0027CEB9D1}" vid="{8DEA3497-1FC6-4C77-8314-304DE8BC6512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</Template>
  <TotalTime>54</TotalTime>
  <Words>1161</Words>
  <Application>Microsoft Office PowerPoint</Application>
  <PresentationFormat>Pokaz na ekranie (4:3)</PresentationFormat>
  <Paragraphs>127</Paragraphs>
  <Slides>20</Slides>
  <Notes>13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7" baseType="lpstr">
      <vt:lpstr>Arial</vt:lpstr>
      <vt:lpstr>Calibri</vt:lpstr>
      <vt:lpstr>SanukPro-Light</vt:lpstr>
      <vt:lpstr>SanukPro-Medium</vt:lpstr>
      <vt:lpstr>Wingdings</vt:lpstr>
      <vt:lpstr>PG</vt:lpstr>
      <vt:lpstr>Arkusz</vt:lpstr>
      <vt:lpstr>Wykorzystywanie danych z usług ITS do badań wybranych zagadnień transportowych na przykładzie systemu TRISTAR w Gdyni </vt:lpstr>
      <vt:lpstr>Inteligentne Systemy Transportowe</vt:lpstr>
      <vt:lpstr>TRISTAR – źródłO danych BADAWCZYCH</vt:lpstr>
      <vt:lpstr>TRISTAR – źródłO danych BADAWCZYCH</vt:lpstr>
      <vt:lpstr>TRISTAR – źródłO danych BADAWCZYCH</vt:lpstr>
      <vt:lpstr>TRISTAR – źródłO danych BADAWCZYCH</vt:lpstr>
      <vt:lpstr>TRISTAR – źródłO danych BADAWCZYCH</vt:lpstr>
      <vt:lpstr>TRISTAR – źródłO danych BADAWCZYCH</vt:lpstr>
      <vt:lpstr>TRISTAR – źródłO danych BADAWCZYCH</vt:lpstr>
      <vt:lpstr>TRISTAR – źródłO danych BADAWCZYCH</vt:lpstr>
      <vt:lpstr>TRISTAR – źródłO danych BADAWCZYCH</vt:lpstr>
      <vt:lpstr>TRISTAR – źródłO danych BADAWCZYCH</vt:lpstr>
      <vt:lpstr>Rozważane warianty usprawnień dla transportu zbiorowego</vt:lpstr>
      <vt:lpstr>Budowa kontrapasa autobusowego</vt:lpstr>
      <vt:lpstr>Efekty wprowadzenia kontrapasa autobusowego  </vt:lpstr>
      <vt:lpstr>TRISTAR – źródłO danych BADAWCZYCH</vt:lpstr>
      <vt:lpstr>TRISTAR – źródłO danych BADAWCZYCH</vt:lpstr>
      <vt:lpstr>TRISTAR – źródłO danych BADAWCZYCH</vt:lpstr>
      <vt:lpstr>USŁUGI ITS – ŹRÓDŁO DANYCH BADAWCZYCH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Ewa</dc:creator>
  <cp:lastModifiedBy>Karol Żarski</cp:lastModifiedBy>
  <cp:revision>148</cp:revision>
  <dcterms:created xsi:type="dcterms:W3CDTF">2017-05-26T10:51:07Z</dcterms:created>
  <dcterms:modified xsi:type="dcterms:W3CDTF">2021-05-05T10:20:35Z</dcterms:modified>
</cp:coreProperties>
</file>