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1" r:id="rId5"/>
    <p:sldId id="271" r:id="rId6"/>
    <p:sldId id="259" r:id="rId7"/>
    <p:sldId id="272" r:id="rId8"/>
    <p:sldId id="273" r:id="rId9"/>
    <p:sldId id="274" r:id="rId10"/>
    <p:sldId id="260" r:id="rId11"/>
    <p:sldId id="284" r:id="rId12"/>
    <p:sldId id="261" r:id="rId13"/>
    <p:sldId id="275" r:id="rId14"/>
    <p:sldId id="262" r:id="rId15"/>
    <p:sldId id="278" r:id="rId16"/>
    <p:sldId id="276" r:id="rId17"/>
    <p:sldId id="280" r:id="rId18"/>
    <p:sldId id="279" r:id="rId19"/>
    <p:sldId id="264" r:id="rId20"/>
    <p:sldId id="265" r:id="rId21"/>
    <p:sldId id="266" r:id="rId22"/>
    <p:sldId id="267" r:id="rId23"/>
    <p:sldId id="268" r:id="rId24"/>
    <p:sldId id="283" r:id="rId25"/>
    <p:sldId id="286" r:id="rId26"/>
    <p:sldId id="285" r:id="rId27"/>
    <p:sldId id="282" r:id="rId28"/>
    <p:sldId id="269" r:id="rId29"/>
    <p:sldId id="270" r:id="rId3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01C0-22B3-49F5-A67C-E57409294C81}" type="datetimeFigureOut">
              <a:rPr lang="pl-PL" smtClean="0"/>
              <a:t>29.11.2022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7736-8336-469B-92E6-0173DF72EE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222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01C0-22B3-49F5-A67C-E57409294C81}" type="datetimeFigureOut">
              <a:rPr lang="pl-PL" smtClean="0"/>
              <a:t>29.11.2022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7736-8336-469B-92E6-0173DF72EE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0752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01C0-22B3-49F5-A67C-E57409294C81}" type="datetimeFigureOut">
              <a:rPr lang="pl-PL" smtClean="0"/>
              <a:t>29.11.2022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7736-8336-469B-92E6-0173DF72EE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77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01C0-22B3-49F5-A67C-E57409294C81}" type="datetimeFigureOut">
              <a:rPr lang="pl-PL" smtClean="0"/>
              <a:t>29.11.2022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7736-8336-469B-92E6-0173DF72EE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116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01C0-22B3-49F5-A67C-E57409294C81}" type="datetimeFigureOut">
              <a:rPr lang="pl-PL" smtClean="0"/>
              <a:t>29.11.2022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7736-8336-469B-92E6-0173DF72EE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070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01C0-22B3-49F5-A67C-E57409294C81}" type="datetimeFigureOut">
              <a:rPr lang="pl-PL" smtClean="0"/>
              <a:t>29.11.2022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7736-8336-469B-92E6-0173DF72EE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747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01C0-22B3-49F5-A67C-E57409294C81}" type="datetimeFigureOut">
              <a:rPr lang="pl-PL" smtClean="0"/>
              <a:t>29.11.2022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7736-8336-469B-92E6-0173DF72EE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371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01C0-22B3-49F5-A67C-E57409294C81}" type="datetimeFigureOut">
              <a:rPr lang="pl-PL" smtClean="0"/>
              <a:t>29.11.2022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7736-8336-469B-92E6-0173DF72EE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029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01C0-22B3-49F5-A67C-E57409294C81}" type="datetimeFigureOut">
              <a:rPr lang="pl-PL" smtClean="0"/>
              <a:t>29.11.2022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7736-8336-469B-92E6-0173DF72EE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800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01C0-22B3-49F5-A67C-E57409294C81}" type="datetimeFigureOut">
              <a:rPr lang="pl-PL" smtClean="0"/>
              <a:t>29.11.2022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7736-8336-469B-92E6-0173DF72EE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79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001C0-22B3-49F5-A67C-E57409294C81}" type="datetimeFigureOut">
              <a:rPr lang="pl-PL" smtClean="0"/>
              <a:t>29.11.2022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17736-8336-469B-92E6-0173DF72EE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6942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001C0-22B3-49F5-A67C-E57409294C81}" type="datetimeFigureOut">
              <a:rPr lang="pl-PL" smtClean="0"/>
              <a:t>29.11.2022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17736-8336-469B-92E6-0173DF72EE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628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647950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Planowanie i budowa układu komunikacyjnego dla Stajni Jednorożców</a:t>
            </a:r>
            <a:br>
              <a:rPr lang="pl-PL" sz="4800" b="1" dirty="0">
                <a:solidFill>
                  <a:schemeClr val="bg1"/>
                </a:solidFill>
              </a:rPr>
            </a:br>
            <a:r>
              <a:rPr lang="pl-PL" sz="4800" b="1" dirty="0">
                <a:solidFill>
                  <a:schemeClr val="bg1"/>
                </a:solidFill>
              </a:rPr>
              <a:t>w Łodzi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0" y="6523293"/>
            <a:ext cx="9144000" cy="33855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600" b="1" dirty="0">
                <a:solidFill>
                  <a:schemeClr val="bg1"/>
                </a:solidFill>
              </a:rPr>
              <a:t>Tomasz </a:t>
            </a:r>
            <a:r>
              <a:rPr lang="pl-PL" sz="1600" b="1" dirty="0" err="1">
                <a:solidFill>
                  <a:schemeClr val="bg1"/>
                </a:solidFill>
              </a:rPr>
              <a:t>Bużałek</a:t>
            </a:r>
            <a:r>
              <a:rPr lang="pl-PL" sz="1600" b="1" dirty="0">
                <a:solidFill>
                  <a:schemeClr val="bg1"/>
                </a:solidFill>
              </a:rPr>
              <a:t>, Urząd Miasta Łodzi, 24.11.2022</a:t>
            </a:r>
          </a:p>
        </p:txBody>
      </p:sp>
      <p:pic>
        <p:nvPicPr>
          <p:cNvPr id="5" name="Obraz 4" descr="Pomnik Jednorożca w Łodz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14" y="2883208"/>
            <a:ext cx="6117771" cy="3439451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0" y="6523293"/>
            <a:ext cx="2828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dirty="0">
                <a:solidFill>
                  <a:schemeClr val="bg1"/>
                </a:solidFill>
              </a:rPr>
              <a:t>Fot.: Łódzka Organizacja Turystyczna</a:t>
            </a:r>
          </a:p>
        </p:txBody>
      </p:sp>
    </p:spTree>
    <p:extLst>
      <p:ext uri="{BB962C8B-B14F-4D97-AF65-F5344CB8AC3E}">
        <p14:creationId xmlns:p14="http://schemas.microsoft.com/office/powerpoint/2010/main" val="1276274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Standard peronów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8832" y="1526721"/>
            <a:ext cx="4271654" cy="4928507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Początkowo na al. Mickiewicza 2 perony szer. ok. 4-5 m z wiatą, na al. Kościuszki perony o szer. ok. </a:t>
            </a:r>
            <a:br>
              <a:rPr lang="pl-PL" dirty="0"/>
            </a:br>
            <a:r>
              <a:rPr lang="pl-PL" dirty="0"/>
              <a:t>2 m, bez wiat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Perony na poziomie główki szyny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Po modernizacji w r. 1997 i 2006 perony podwyższone (18/32 cm), jeden z peronów w al. Mickiewicza zlokalizowany w przewężeniu do ok. 3m (poniżej 2m w miejscu posadowienia wiaty)</a:t>
            </a:r>
          </a:p>
        </p:txBody>
      </p:sp>
      <p:pic>
        <p:nvPicPr>
          <p:cNvPr id="5" name="Obraz 4" descr="Tramwaj na przystanku autobusowym przed remontem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486" y="2287359"/>
            <a:ext cx="4542972" cy="340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77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Standard peronów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0" y="6557918"/>
            <a:ext cx="9144000" cy="30008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350" b="1" dirty="0">
                <a:solidFill>
                  <a:schemeClr val="bg1"/>
                </a:solidFill>
              </a:rPr>
              <a:t>Źródło: mapa.lodz.pl</a:t>
            </a:r>
          </a:p>
        </p:txBody>
      </p:sp>
      <p:pic>
        <p:nvPicPr>
          <p:cNvPr id="7" name="Obraz 6" descr="Widok z lotu ptaka na przystanki, na grafice zaznaczona wysokość peronów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095"/>
            <a:ext cx="9144000" cy="438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09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Dostępność przystanków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7945" y="2497909"/>
            <a:ext cx="3237511" cy="42100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Dostępność od strony ul. Piotrkowskiej tylko przez przejście podziemne (wyłącznie schodami)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Przesiadka możliwa w poziomie jezdni</a:t>
            </a:r>
          </a:p>
        </p:txBody>
      </p:sp>
      <p:pic>
        <p:nvPicPr>
          <p:cNvPr id="5" name="Obraz 4" descr="przejście podziemne sprzed lat pod ulicą Piłsudskiego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742" y="1853293"/>
            <a:ext cx="5364430" cy="40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75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Dostępność przystanków</a:t>
            </a: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 descr="wnętrze przejścia podziemnego, na drugim planie widać mężczyznę rowerem oraz mężczyznę na wózk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6" y="1564821"/>
            <a:ext cx="4691743" cy="3518807"/>
          </a:xfrm>
          <a:prstGeom prst="rect">
            <a:avLst/>
          </a:prstGeom>
        </p:spPr>
      </p:pic>
      <p:pic>
        <p:nvPicPr>
          <p:cNvPr id="8" name="Obraz 7" descr="wejście do przejścia podziemne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873" y="2845890"/>
            <a:ext cx="4631871" cy="347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79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Proces powstania: koncepcja społeczna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8831" y="1526722"/>
            <a:ext cx="8647711" cy="42100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Inspiracja węzłami we Wrocławiu, Lipsku, Helsinkach, Bazylei, Miluzie.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Przełamanie stereotypu, że linia tramwajowa to dwa tory z płotem pomiędzy, a przystanek to chodnik z płyt, słupek, kosz na śmieci i typowa wiata. Wejście na poziom systemowy, w którym tramwaje tworzą sieć, a infrastruktura tej sieci ma być atrakcyjna i adekwatna do miejsca i sytuacji.</a:t>
            </a:r>
          </a:p>
        </p:txBody>
      </p:sp>
      <p:pic>
        <p:nvPicPr>
          <p:cNvPr id="5" name="Obraz 4" descr="węzeł przesiadkowy w innym mieści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49" y="3984171"/>
            <a:ext cx="3307444" cy="2480583"/>
          </a:xfrm>
          <a:prstGeom prst="rect">
            <a:avLst/>
          </a:prstGeom>
        </p:spPr>
      </p:pic>
      <p:pic>
        <p:nvPicPr>
          <p:cNvPr id="6" name="Obraz 5" descr="węzeł przesiadkowy w innym mieści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61" y="4080782"/>
            <a:ext cx="3575958" cy="23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59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węzeł przesiadkowy w innym mieści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1534162"/>
            <a:ext cx="4736373" cy="315758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Koncepcja społeczna</a:t>
            </a:r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>
            <a:off x="108857" y="4854305"/>
            <a:ext cx="4191000" cy="1655762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Infrastruktura transportu publicznego jako produkt snobistyczny, charakterystyczny element przestrzeni miejskiej.</a:t>
            </a:r>
          </a:p>
        </p:txBody>
      </p:sp>
      <p:pic>
        <p:nvPicPr>
          <p:cNvPr id="7" name="Obraz 6" descr="węzeł przesiadkowy w innym mieści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9" y="2974521"/>
            <a:ext cx="4561114" cy="342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33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Koncepcja społeczna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8832" y="1526722"/>
            <a:ext cx="7678882" cy="42100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Wykorzystanie geometrii ciągu północ – południe.</a:t>
            </a:r>
          </a:p>
        </p:txBody>
      </p:sp>
      <p:pic>
        <p:nvPicPr>
          <p:cNvPr id="7" name="Symbol zastępczy zawartości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162" y="2062617"/>
            <a:ext cx="8575675" cy="43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70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Koncepcja społeczna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8832" y="1526722"/>
            <a:ext cx="7678882" cy="42100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Wykorzystanie geometrii ciągu północ – południe.</a:t>
            </a:r>
          </a:p>
        </p:txBody>
      </p:sp>
      <p:pic>
        <p:nvPicPr>
          <p:cNvPr id="8" name="Obraz 6" descr="Zdjęcie lotnicze centrum Łodzi z zaznaczonymi trasami łączącymi północ i południe oraz wschód i zachód Łodz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2062617"/>
            <a:ext cx="8577262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3329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Koncepcja społeczna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8832" y="1526722"/>
            <a:ext cx="7678882" cy="42100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Założenie ograniczenia kosztów inwestycji.</a:t>
            </a:r>
          </a:p>
        </p:txBody>
      </p:sp>
      <p:pic>
        <p:nvPicPr>
          <p:cNvPr id="6" name="Obraz 5" descr="Projekt przebudowy węzła przesiadkowego w centrum Łodz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45" y="2192746"/>
            <a:ext cx="6170358" cy="408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5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Zaangażowanie funduszy UE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8832" y="1859734"/>
            <a:ext cx="3444339" cy="4210050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Przebudowa ciągu N-S w latach 2005-2006 nie przyniosła większych zmian.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Budowa węzła włączona do przebudowy trasy W-Z w latach 2013-2015.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Budowa węzła połączona z budową tunelu drogowego dla ruchu tranzytowego.</a:t>
            </a:r>
          </a:p>
        </p:txBody>
      </p:sp>
      <p:pic>
        <p:nvPicPr>
          <p:cNvPr id="6" name="Obraz 5" descr="Ulica Piłsudskiego w trakcie remontu z ustawionymi barierkami uniemożliwiającymi wjaz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71" y="2109013"/>
            <a:ext cx="4948655" cy="371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56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647950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Planowanie i budowa układu komunikacyjnego dla Stajni Jednorożców</a:t>
            </a:r>
            <a:br>
              <a:rPr lang="pl-PL" sz="4800" b="1" dirty="0">
                <a:solidFill>
                  <a:schemeClr val="bg1"/>
                </a:solidFill>
              </a:rPr>
            </a:br>
            <a:r>
              <a:rPr lang="pl-PL" sz="4800" b="1" dirty="0">
                <a:solidFill>
                  <a:schemeClr val="bg1"/>
                </a:solidFill>
              </a:rPr>
              <a:t>w Łodzi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40970" y="2647950"/>
            <a:ext cx="6760029" cy="421005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pl-PL" dirty="0"/>
              <a:t>1. Stan wyjściowy</a:t>
            </a:r>
          </a:p>
          <a:p>
            <a:pPr marL="358775" algn="l"/>
            <a:r>
              <a:rPr lang="pl-PL" dirty="0"/>
              <a:t>- węzeł w systemie transportowym i przestrzennym miasta</a:t>
            </a:r>
          </a:p>
          <a:p>
            <a:pPr marL="358775" algn="l"/>
            <a:r>
              <a:rPr lang="pl-PL" dirty="0"/>
              <a:t>- położenie przystanków</a:t>
            </a:r>
          </a:p>
          <a:p>
            <a:pPr marL="358775" algn="l"/>
            <a:r>
              <a:rPr lang="pl-PL" dirty="0"/>
              <a:t>- standard peronów</a:t>
            </a:r>
          </a:p>
          <a:p>
            <a:pPr marL="358775" algn="l"/>
            <a:r>
              <a:rPr lang="pl-PL" dirty="0"/>
              <a:t>- dostępność przystanków </a:t>
            </a:r>
          </a:p>
          <a:p>
            <a:pPr algn="l"/>
            <a:r>
              <a:rPr lang="pl-PL" dirty="0"/>
              <a:t>2. Proces powstania</a:t>
            </a:r>
          </a:p>
          <a:p>
            <a:pPr marL="358775" algn="l"/>
            <a:r>
              <a:rPr lang="pl-PL" dirty="0"/>
              <a:t>- idea zainicjowana społecznie</a:t>
            </a:r>
          </a:p>
          <a:p>
            <a:pPr marL="358775" algn="l"/>
            <a:r>
              <a:rPr lang="pl-PL" dirty="0"/>
              <a:t>- zaangażowanie funduszy UE</a:t>
            </a:r>
          </a:p>
          <a:p>
            <a:pPr marL="358775" algn="l"/>
            <a:r>
              <a:rPr lang="pl-PL" dirty="0"/>
              <a:t>- wymiar wizualno-przestrzenny</a:t>
            </a:r>
          </a:p>
          <a:p>
            <a:pPr algn="l"/>
            <a:r>
              <a:rPr lang="pl-PL" dirty="0"/>
              <a:t>3. Efekt końcowy</a:t>
            </a:r>
          </a:p>
          <a:p>
            <a:pPr marL="358775" algn="l"/>
            <a:r>
              <a:rPr lang="pl-PL" dirty="0"/>
              <a:t>- funkcjonalność</a:t>
            </a:r>
          </a:p>
          <a:p>
            <a:pPr marL="358775" algn="l"/>
            <a:r>
              <a:rPr lang="pl-PL" dirty="0"/>
              <a:t>- kontekst i wpływ na otoczenie</a:t>
            </a:r>
          </a:p>
          <a:p>
            <a:pPr marL="358775" algn="l"/>
            <a:r>
              <a:rPr lang="pl-PL" dirty="0"/>
              <a:t>- rola w systemie transportowym</a:t>
            </a:r>
          </a:p>
        </p:txBody>
      </p:sp>
    </p:spTree>
    <p:extLst>
      <p:ext uri="{BB962C8B-B14F-4D97-AF65-F5344CB8AC3E}">
        <p14:creationId xmlns:p14="http://schemas.microsoft.com/office/powerpoint/2010/main" val="1141108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Wymiar wizualno-przestrzenny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8832" y="1526722"/>
            <a:ext cx="7678882" cy="42100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Koncepcja zadaszenia wybrana w drodze konkursu architektonicznego.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Założenie ograniczenia budowli do pasa drogowego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Likwidacja przejścia podziemnego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l-P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l-PL" dirty="0"/>
          </a:p>
        </p:txBody>
      </p:sp>
      <p:pic>
        <p:nvPicPr>
          <p:cNvPr id="5" name="Obraz 4" descr="Wizualizacja Stajni jednorożców która wygrała w konkursie architektoniczny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3288938"/>
            <a:ext cx="6792686" cy="326898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6913453" y="6550223"/>
            <a:ext cx="2230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1400" b="1" dirty="0">
                <a:solidFill>
                  <a:schemeClr val="bg1"/>
                </a:solidFill>
              </a:rPr>
              <a:t>Fot.: Materiały konkursowe</a:t>
            </a:r>
          </a:p>
        </p:txBody>
      </p:sp>
    </p:spTree>
    <p:extLst>
      <p:ext uri="{BB962C8B-B14F-4D97-AF65-F5344CB8AC3E}">
        <p14:creationId xmlns:p14="http://schemas.microsoft.com/office/powerpoint/2010/main" val="20703464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Efekt końcowy: funkcjonalność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8832" y="1526722"/>
            <a:ext cx="7678882" cy="5031196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Brak </a:t>
            </a:r>
            <a:r>
              <a:rPr lang="pl-PL" dirty="0" err="1"/>
              <a:t>wygrodzeń</a:t>
            </a:r>
            <a:r>
              <a:rPr lang="pl-PL" dirty="0"/>
              <a:t> (poza ścianami bocznymi konstrukcji): umożliwienie swobodnego* poruszania się pieszych pomiędzy tramwajami przy zachowaniu szczególnej ostrożności (tzw. „</a:t>
            </a:r>
            <a:r>
              <a:rPr lang="pl-PL" dirty="0" err="1"/>
              <a:t>shared</a:t>
            </a:r>
            <a:r>
              <a:rPr lang="pl-PL" dirty="0"/>
              <a:t> </a:t>
            </a:r>
            <a:r>
              <a:rPr lang="pl-PL" dirty="0" err="1"/>
              <a:t>space</a:t>
            </a:r>
            <a:r>
              <a:rPr lang="pl-PL" dirty="0"/>
              <a:t>”). Brak wypadków i kolizji od uruchomienia w 2015 r. (w zestawieniu z regularnymi potrąceniami na przejściach przed przebudową), uniknięcie stłoczenia w wąskich przejściach.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Konieczne dostosowanie projektu do wymogów konstrukcyjnych – membrana zamiast szklenia, dodatkowe elementy dla sieci trakcyjnej (sieć z profilu sztywnego)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* paradoksalnie wyniesienie peronów, niezbędne, aby umożliwić wsiadanie osobom o ograniczonej sprawności uniemożliwia im swobodne poruszanie się w obrębie węzła</a:t>
            </a:r>
          </a:p>
        </p:txBody>
      </p:sp>
    </p:spTree>
    <p:extLst>
      <p:ext uri="{BB962C8B-B14F-4D97-AF65-F5344CB8AC3E}">
        <p14:creationId xmlns:p14="http://schemas.microsoft.com/office/powerpoint/2010/main" val="146465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Efekt końcowy: funkcjonalność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8832" y="1526722"/>
            <a:ext cx="3781797" cy="503119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Konstrukcja słupów powoduje przewężenia peronów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Zastosowanie membrany dachowej – duże natężenie hałasu w czasie deszczu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Punkt orientacyjny ułatwiający podróżowanie przyjezdnym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Ochrona przed opadami w czasie przesiadki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Hala dobrze wentylowana</a:t>
            </a:r>
          </a:p>
        </p:txBody>
      </p:sp>
      <p:pic>
        <p:nvPicPr>
          <p:cNvPr id="8" name="Obraz 7" descr="wnętrze Stajni Jednorożców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29" y="2230302"/>
            <a:ext cx="5203371" cy="34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13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Kontekst i wpływ na otoczenie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91885" y="1419585"/>
            <a:ext cx="8545286" cy="503119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Wykształcenie przestrzeni intensywnie użytkowanej przez niezmotoryzowanych, uniknięcie dominacji przestrzeni przez samochody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Płynne powiązanie przestrzeni deptaka (ul. Piotrkowska) z węzłem transportu publicznego - z potencjalną korzyścią dla zrównoważonej mobilności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Nie udało się wytworzyć placu miejskiego – dominacja funkcji komunikacyjnej</a:t>
            </a:r>
          </a:p>
        </p:txBody>
      </p:sp>
    </p:spTree>
    <p:extLst>
      <p:ext uri="{BB962C8B-B14F-4D97-AF65-F5344CB8AC3E}">
        <p14:creationId xmlns:p14="http://schemas.microsoft.com/office/powerpoint/2010/main" val="2189919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Kontekst i wpływ na otoczenie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-239486" y="6357257"/>
            <a:ext cx="9383486" cy="5078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pl-PL" sz="1350" b="1" dirty="0">
              <a:solidFill>
                <a:schemeClr val="bg1"/>
              </a:solidFill>
            </a:endParaRPr>
          </a:p>
          <a:p>
            <a:pPr algn="r"/>
            <a:r>
              <a:rPr lang="pl-PL" sz="1350" b="1" dirty="0">
                <a:solidFill>
                  <a:schemeClr val="bg1"/>
                </a:solidFill>
              </a:rPr>
              <a:t>Źródło: mapa.lodz.pl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 descr="Zdjęcie lotnicze ulic w centrum Łodz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1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Kontekst i wpływ na otoczenie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-239486" y="6357257"/>
            <a:ext cx="9383486" cy="5078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endParaRPr lang="pl-PL" sz="1350" b="1">
              <a:solidFill>
                <a:schemeClr val="bg1"/>
              </a:solidFill>
            </a:endParaRPr>
          </a:p>
          <a:p>
            <a:pPr algn="r"/>
            <a:r>
              <a:rPr lang="pl-PL" sz="1350" b="1">
                <a:solidFill>
                  <a:schemeClr val="bg1"/>
                </a:solidFill>
              </a:rPr>
              <a:t>Źródło: mapa.lodz.pl</a:t>
            </a:r>
            <a:endParaRPr lang="pl-PL" sz="1350" b="1" dirty="0">
              <a:solidFill>
                <a:schemeClr val="bg1"/>
              </a:solidFill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 descr="Projekt Stajni Jednorożców naniesiony na zdjęcie lotnicz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67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Kontekst i wpływ na otoczenie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 descr="Przejście podziemne zlikwidowane podczas remontu przystanków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623"/>
            <a:ext cx="4455885" cy="3341914"/>
          </a:xfrm>
          <a:prstGeom prst="rect">
            <a:avLst/>
          </a:prstGeom>
        </p:spPr>
      </p:pic>
      <p:pic>
        <p:nvPicPr>
          <p:cNvPr id="7" name="Obraz 6" descr="Przejście dla pieszych przy Stajni Jednorożców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58" y="2291980"/>
            <a:ext cx="4460742" cy="334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4872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Kontekst i wpływ na otoczenie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8831" y="1526722"/>
            <a:ext cx="8778339" cy="503119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Likwidacja barier w rejonie ul. Sienkiewicza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Poprawa bezpieczeństwa publicznego (i poczucia bezpieczeństwa)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Ożywienie ruchu budowlanego i aktywizacja usług w sąsiedztwie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Pomnik jednorożca, jako efekt autoironii mieszkańców i mieszkanek.</a:t>
            </a:r>
          </a:p>
        </p:txBody>
      </p:sp>
      <p:pic>
        <p:nvPicPr>
          <p:cNvPr id="5" name="Obraz 4" descr="Off Piotrkowsk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385" y="3623310"/>
            <a:ext cx="4169229" cy="277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046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Rola w systemie transportowym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8832" y="1526722"/>
            <a:ext cx="4358740" cy="503119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Wzrost liczby użytkowników węzła (z 19 tys. W 2011 r. do 24,7 w 2018 r.)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Akceptacja przesiadki, jako elementu usprawnienia podróży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Powstanie ważnej infrastruktury awaryjnej w centrum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Możliwa eliminacja transportu autobusowego z zakorkowanych ciągów w centrum</a:t>
            </a:r>
          </a:p>
        </p:txBody>
      </p:sp>
      <p:pic>
        <p:nvPicPr>
          <p:cNvPr id="12" name="Obraz 11" descr="Tramwaje na Stajni Jednorożców w Łodz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29" y="2408102"/>
            <a:ext cx="4669971" cy="311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121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1417101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Przyjemnej podróży!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0" y="6557918"/>
            <a:ext cx="9144000" cy="3077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chemeClr val="bg1"/>
                </a:solidFill>
              </a:rPr>
              <a:t>Fot.: </a:t>
            </a:r>
            <a:r>
              <a:rPr lang="pl-PL" sz="1350" b="1" dirty="0">
                <a:solidFill>
                  <a:schemeClr val="bg1"/>
                </a:solidFill>
              </a:rPr>
              <a:t> S. Glapiński; Źródło: </a:t>
            </a:r>
            <a:r>
              <a:rPr lang="pl-PL" sz="1400" b="1" dirty="0">
                <a:solidFill>
                  <a:schemeClr val="bg1"/>
                </a:solidFill>
              </a:rPr>
              <a:t>Łódzka Organizacja Turystyczna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 descr="Przystanek Stajnia Jednorożców o zmrok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101"/>
            <a:ext cx="9144000" cy="514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46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Węzeł w systemie transportowym</a:t>
            </a:r>
            <a:br>
              <a:rPr lang="pl-PL" sz="4800" b="1" dirty="0">
                <a:solidFill>
                  <a:schemeClr val="bg1"/>
                </a:solidFill>
              </a:rPr>
            </a:br>
            <a:r>
              <a:rPr lang="pl-PL" sz="4800" b="1" dirty="0">
                <a:solidFill>
                  <a:schemeClr val="bg1"/>
                </a:solidFill>
              </a:rPr>
              <a:t> i przestrzennym miasta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8832" y="1526722"/>
            <a:ext cx="7678882" cy="42100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Przecięcie dwóch głównych osi transportu tramwajowego: północ – południe i wschód zachód; ok. 100 tramwajów w ciągu godziny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Arteria dla ruchu kołowego z II poł. lat 70. wybudowana w pasie wyburzeń</a:t>
            </a:r>
          </a:p>
        </p:txBody>
      </p:sp>
      <p:pic>
        <p:nvPicPr>
          <p:cNvPr id="6" name="Obraz 5" descr="Widok na ulicę kilkupasmową Piłsudskiego w Łodz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1" y="3505199"/>
            <a:ext cx="3730172" cy="2797629"/>
          </a:xfrm>
          <a:prstGeom prst="rect">
            <a:avLst/>
          </a:prstGeom>
        </p:spPr>
      </p:pic>
      <p:pic>
        <p:nvPicPr>
          <p:cNvPr id="7" name="Obraz 6" descr="Ludzie przechodzący przez jezdnię na ulicy Piłsudskiego przez przejście dla pieszych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t="35816" r="6486" b="9064"/>
          <a:stretch/>
        </p:blipFill>
        <p:spPr>
          <a:xfrm>
            <a:off x="4498286" y="3505199"/>
            <a:ext cx="4361010" cy="2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16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Węzeł w systemie transportowym</a:t>
            </a:r>
            <a:br>
              <a:rPr lang="pl-PL" sz="4800" b="1" dirty="0">
                <a:solidFill>
                  <a:schemeClr val="bg1"/>
                </a:solidFill>
              </a:rPr>
            </a:br>
            <a:r>
              <a:rPr lang="pl-PL" sz="4800" b="1" dirty="0">
                <a:solidFill>
                  <a:schemeClr val="bg1"/>
                </a:solidFill>
              </a:rPr>
              <a:t> i przestrzennym miasta</a:t>
            </a:r>
          </a:p>
        </p:txBody>
      </p:sp>
      <p:pic>
        <p:nvPicPr>
          <p:cNvPr id="5" name="Obraz 4" descr="Schemat linii tramwajowych w Łodz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412" y="1412059"/>
            <a:ext cx="5637213" cy="5105400"/>
          </a:xfrm>
          <a:prstGeom prst="rect">
            <a:avLst/>
          </a:prstGeom>
        </p:spPr>
      </p:pic>
      <p:pic>
        <p:nvPicPr>
          <p:cNvPr id="9" name="Obraz 8" descr="Schemat linii tramwajowych, zbliżenie na Centrum Łodz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86" y="1709057"/>
            <a:ext cx="3555559" cy="334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28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Węzeł w systemie transportowym</a:t>
            </a:r>
            <a:br>
              <a:rPr lang="pl-PL" sz="4800" b="1" dirty="0">
                <a:solidFill>
                  <a:schemeClr val="bg1"/>
                </a:solidFill>
              </a:rPr>
            </a:br>
            <a:r>
              <a:rPr lang="pl-PL" sz="4800" b="1" dirty="0">
                <a:solidFill>
                  <a:schemeClr val="bg1"/>
                </a:solidFill>
              </a:rPr>
              <a:t> i przestrzennym miasta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8832" y="1526722"/>
            <a:ext cx="7678882" cy="42100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Sąsiedztwo ul. Piotrkowskiej – deptaka, głównej ulicy handlowej miasta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Skupisko zabudowy usługowej (biura, sklepy, urzędy) tworzone od lat 70. XX wieku</a:t>
            </a:r>
          </a:p>
        </p:txBody>
      </p:sp>
      <p:pic>
        <p:nvPicPr>
          <p:cNvPr id="5" name="Obraz 4" descr="Widok z lotu ptaka na centrum Łodz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32" y="3581400"/>
            <a:ext cx="4281350" cy="2854233"/>
          </a:xfrm>
          <a:prstGeom prst="rect">
            <a:avLst/>
          </a:prstGeom>
        </p:spPr>
      </p:pic>
      <p:pic>
        <p:nvPicPr>
          <p:cNvPr id="6" name="Obraz 5" descr="deptak na ulicy Piotrkowskiej w Łodz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9" y="3581400"/>
            <a:ext cx="4281349" cy="285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71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Położenie przystanków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8832" y="1526722"/>
            <a:ext cx="7678882" cy="421005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Przystanki niezintegrowane, początkowo zlokalizowane na al. Mickiewicza przy ul. Piotrkowskiej (wlot zachodni skrzyżowania) i na al. Kościuszki przy al. Mickiewicza (na wlotach skrzyżowania)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Ostatecznie dwa przystanki zostały przeniesione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dirty="0"/>
              <a:t>W każdym przypadku przesiadka wymagała przekroczenia 2 przejść dla pieszych (2 fazy sygnalizacji)</a:t>
            </a:r>
          </a:p>
        </p:txBody>
      </p:sp>
    </p:spTree>
    <p:extLst>
      <p:ext uri="{BB962C8B-B14F-4D97-AF65-F5344CB8AC3E}">
        <p14:creationId xmlns:p14="http://schemas.microsoft.com/office/powerpoint/2010/main" val="3839694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Położenie przystanków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0" y="6557918"/>
            <a:ext cx="9144000" cy="30008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pl-PL" sz="1350" b="1">
                <a:solidFill>
                  <a:schemeClr val="bg1"/>
                </a:solidFill>
              </a:rPr>
              <a:t>Źródło: mapa.lodz.pl</a:t>
            </a:r>
            <a:endParaRPr lang="pl-PL" sz="1350" b="1" dirty="0">
              <a:solidFill>
                <a:schemeClr val="bg1"/>
              </a:solidFill>
            </a:endParaRP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 descr="Położenie przystanków w centrum Łodz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243"/>
            <a:ext cx="9144000" cy="4407031"/>
          </a:xfrm>
          <a:prstGeom prst="rect">
            <a:avLst/>
          </a:prstGeom>
        </p:spPr>
      </p:pic>
      <p:sp>
        <p:nvSpPr>
          <p:cNvPr id="7" name="Elipsa 6"/>
          <p:cNvSpPr/>
          <p:nvPr/>
        </p:nvSpPr>
        <p:spPr>
          <a:xfrm>
            <a:off x="3298371" y="2797629"/>
            <a:ext cx="261257" cy="239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Elipsa 7"/>
          <p:cNvSpPr/>
          <p:nvPr/>
        </p:nvSpPr>
        <p:spPr>
          <a:xfrm>
            <a:off x="6857999" y="2571821"/>
            <a:ext cx="261257" cy="239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Elipsa 8"/>
          <p:cNvSpPr/>
          <p:nvPr/>
        </p:nvSpPr>
        <p:spPr>
          <a:xfrm>
            <a:off x="2122714" y="4680858"/>
            <a:ext cx="261257" cy="239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Elipsa 9"/>
          <p:cNvSpPr/>
          <p:nvPr/>
        </p:nvSpPr>
        <p:spPr>
          <a:xfrm>
            <a:off x="1828799" y="4789714"/>
            <a:ext cx="261257" cy="239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4951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Położenie przystanków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" name="Obraz 2" descr="Grupa osób zbliżająca się do przystanku tramwajoweg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0" y="1482816"/>
            <a:ext cx="6542316" cy="490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96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 anchor="ctr">
            <a:no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Położenie przystanków</a:t>
            </a:r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 descr="Przystanek tramwajowy w centrum Łodzi przed remontem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3637"/>
            <a:ext cx="6509657" cy="48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851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889</TotalTime>
  <Words>831</Words>
  <Application>Microsoft Office PowerPoint</Application>
  <PresentationFormat>Pokaz na ekranie (4:3)</PresentationFormat>
  <Paragraphs>95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Motyw pakietu Office</vt:lpstr>
      <vt:lpstr>Planowanie i budowa układu komunikacyjnego dla Stajni Jednorożców w Łodzi</vt:lpstr>
      <vt:lpstr>Planowanie i budowa układu komunikacyjnego dla Stajni Jednorożców w Łodzi</vt:lpstr>
      <vt:lpstr>Węzeł w systemie transportowym  i przestrzennym miasta</vt:lpstr>
      <vt:lpstr>Węzeł w systemie transportowym  i przestrzennym miasta</vt:lpstr>
      <vt:lpstr>Węzeł w systemie transportowym  i przestrzennym miasta</vt:lpstr>
      <vt:lpstr>Położenie przystanków</vt:lpstr>
      <vt:lpstr>Położenie przystanków</vt:lpstr>
      <vt:lpstr>Położenie przystanków</vt:lpstr>
      <vt:lpstr>Położenie przystanków</vt:lpstr>
      <vt:lpstr>Standard peronów</vt:lpstr>
      <vt:lpstr>Standard peronów</vt:lpstr>
      <vt:lpstr>Dostępność przystanków</vt:lpstr>
      <vt:lpstr>Dostępność przystanków</vt:lpstr>
      <vt:lpstr>Proces powstania: koncepcja społeczna</vt:lpstr>
      <vt:lpstr>Koncepcja społeczna</vt:lpstr>
      <vt:lpstr>Koncepcja społeczna</vt:lpstr>
      <vt:lpstr>Koncepcja społeczna</vt:lpstr>
      <vt:lpstr>Koncepcja społeczna</vt:lpstr>
      <vt:lpstr>Zaangażowanie funduszy UE</vt:lpstr>
      <vt:lpstr>Wymiar wizualno-przestrzenny</vt:lpstr>
      <vt:lpstr>Efekt końcowy: funkcjonalność</vt:lpstr>
      <vt:lpstr>Efekt końcowy: funkcjonalność</vt:lpstr>
      <vt:lpstr>Kontekst i wpływ na otoczenie</vt:lpstr>
      <vt:lpstr>Kontekst i wpływ na otoczenie</vt:lpstr>
      <vt:lpstr>Kontekst i wpływ na otoczenie</vt:lpstr>
      <vt:lpstr>Kontekst i wpływ na otoczenie</vt:lpstr>
      <vt:lpstr>Kontekst i wpływ na otoczenie</vt:lpstr>
      <vt:lpstr>Rola w systemie transportowym</vt:lpstr>
      <vt:lpstr>Przyjemnej podróży!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Planowanie i budowa układu komunikacyjnego dla Stajni Jednorożców w Łodzi</dc:title>
  <dc:creator>Tomasz Bużałek</dc:creator>
  <cp:lastModifiedBy>Spółdzielnia Socjalna FADO</cp:lastModifiedBy>
  <cp:revision>26</cp:revision>
  <dcterms:created xsi:type="dcterms:W3CDTF">2022-11-22T11:51:55Z</dcterms:created>
  <dcterms:modified xsi:type="dcterms:W3CDTF">2022-11-29T20:01:05Z</dcterms:modified>
</cp:coreProperties>
</file>